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charts/chart2.xml" ContentType="application/vnd.openxmlformats-officedocument.drawingml.char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364" r:id="rId4"/>
    <p:sldId id="360" r:id="rId5"/>
    <p:sldId id="338" r:id="rId6"/>
    <p:sldId id="314" r:id="rId7"/>
    <p:sldId id="387" r:id="rId8"/>
    <p:sldId id="365" r:id="rId9"/>
    <p:sldId id="327" r:id="rId10"/>
    <p:sldId id="290" r:id="rId11"/>
    <p:sldId id="339" r:id="rId12"/>
    <p:sldId id="316" r:id="rId13"/>
    <p:sldId id="317" r:id="rId14"/>
    <p:sldId id="272" r:id="rId15"/>
  </p:sldIdLst>
  <p:sldSz cx="12192000" cy="6858000"/>
  <p:notesSz cx="7104063" cy="10234613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9">
          <p15:clr>
            <a:srgbClr val="A4A3A4"/>
          </p15:clr>
        </p15:guide>
        <p15:guide id="2" pos="37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outei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70" y="51"/>
      </p:cViewPr>
      <p:guideLst>
        <p:guide orient="horz" pos="2079"/>
        <p:guide pos="37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&#26032;&#24314;%20Microsoft%20Office%20Excel%2097-2003%20&#24037;&#20316;&#34920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260000000000001E-2"/>
          <c:y val="0.115333333333333"/>
          <c:w val="0.92874000000000001"/>
          <c:h val="0.845520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营业收入</c:v>
                </c:pt>
              </c:strCache>
            </c:strRef>
          </c:tx>
          <c:spPr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2474297464016E-3"/>
                  <c:y val="-4.7052996532937097E-2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51-46A3-BB48-89B81F4F07E2}"/>
                </c:ext>
              </c:extLst>
            </c:dLbl>
            <c:dLbl>
              <c:idx val="1"/>
              <c:layout>
                <c:manualLayout>
                  <c:x val="2.0562028786840301E-3"/>
                  <c:y val="-4.7052996532937097E-2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51-46A3-BB48-89B81F4F07E2}"/>
                </c:ext>
              </c:extLst>
            </c:dLbl>
            <c:dLbl>
              <c:idx val="2"/>
              <c:layout>
                <c:manualLayout>
                  <c:x val="-2.0562028786840301E-3"/>
                  <c:y val="-4.9034175334323901E-2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51-46A3-BB48-89B81F4F07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Sheet1!$B$2:$B$4</c:f>
              <c:numCache>
                <c:formatCode>#,##0.00</c:formatCode>
                <c:ptCount val="3"/>
                <c:pt idx="0">
                  <c:v>300664702.66000003</c:v>
                </c:pt>
                <c:pt idx="1">
                  <c:v>283535702.06</c:v>
                </c:pt>
                <c:pt idx="2">
                  <c:v>405946360.85000002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51-46A3-BB48-89B81F4F07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净利润</c:v>
                </c:pt>
              </c:strCache>
            </c:strRef>
          </c:tx>
          <c:spPr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2213845099383102E-3"/>
                  <c:y val="-5.11297982162617E-2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51-46A3-BB48-89B81F4F07E2}"/>
                </c:ext>
              </c:extLst>
            </c:dLbl>
            <c:dLbl>
              <c:idx val="1"/>
              <c:layout>
                <c:manualLayout>
                  <c:x val="3.1528444139821798E-3"/>
                  <c:y val="-4.7052996532937097E-2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51-46A3-BB48-89B81F4F07E2}"/>
                </c:ext>
              </c:extLst>
            </c:dLbl>
            <c:dLbl>
              <c:idx val="2"/>
              <c:layout>
                <c:manualLayout>
                  <c:x val="3.0843043180260499E-3"/>
                  <c:y val="-4.7052996532937097E-2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51-46A3-BB48-89B81F4F07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Sheet1!$C$2:$C$4</c:f>
              <c:numCache>
                <c:formatCode>#,##0.00</c:formatCode>
                <c:ptCount val="3"/>
                <c:pt idx="0">
                  <c:v>108668488.09</c:v>
                </c:pt>
                <c:pt idx="1">
                  <c:v>71916408.670000002</c:v>
                </c:pt>
                <c:pt idx="2">
                  <c:v>136059195.46000001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851-46A3-BB48-89B81F4F07E2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51-46A3-BB48-89B81F4F07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674577648"/>
        <c:axId val="674591792"/>
      </c:barChart>
      <c:catAx>
        <c:axId val="674577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74591792"/>
        <c:crosses val="autoZero"/>
        <c:auto val="1"/>
        <c:lblAlgn val="ctr"/>
        <c:lblOffset val="100"/>
        <c:noMultiLvlLbl val="0"/>
      </c:catAx>
      <c:valAx>
        <c:axId val="67459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7457764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37587388622344098"/>
          <c:y val="6.8385060494476598E-3"/>
          <c:w val="0.27196710075394098"/>
          <c:h val="5.852183061546550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72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r>
              <a:rPr lang="zh-CN"/>
              <a:t>研发投入（万元）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金额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6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9525" cap="rnd" cmpd="sng" algn="ctr">
                <a:solidFill>
                  <a:srgbClr val="C00000"/>
                </a:solidFill>
                <a:prstDash val="solid"/>
                <a:round/>
              </a:ln>
            </c:spPr>
            <c:trendlineType val="exp"/>
            <c:dispRSqr val="0"/>
            <c:dispEq val="0"/>
          </c:trendline>
          <c:cat>
            <c:strRef>
              <c:f>Sheet1!$C$14:$E$14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Sheet1!$C$15:$E$15</c:f>
              <c:numCache>
                <c:formatCode>General</c:formatCode>
                <c:ptCount val="3"/>
                <c:pt idx="0">
                  <c:v>3618</c:v>
                </c:pt>
                <c:pt idx="1">
                  <c:v>5185</c:v>
                </c:pt>
                <c:pt idx="2">
                  <c:v>8625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8C-4BE7-9D83-A6895F390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0489648"/>
        <c:axId val="500484208"/>
      </c:barChart>
      <c:catAx>
        <c:axId val="50048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ja-JP"/>
          </a:p>
        </c:txPr>
        <c:crossAx val="500484208"/>
        <c:crosses val="autoZero"/>
        <c:auto val="1"/>
        <c:lblAlgn val="ctr"/>
        <c:lblOffset val="100"/>
        <c:noMultiLvlLbl val="0"/>
      </c:catAx>
      <c:valAx>
        <c:axId val="500484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ja-JP"/>
          </a:p>
        </c:txPr>
        <c:crossAx val="500489648"/>
        <c:crosses val="autoZero"/>
        <c:crossBetween val="between"/>
        <c:majorUnit val="2000"/>
        <c:minorUnit val="200"/>
      </c:valAx>
    </c:plotArea>
    <c:plotVisOnly val="1"/>
    <c:dispBlanksAs val="gap"/>
    <c:showDLblsOverMax val="0"/>
  </c:chart>
  <c:txPr>
    <a:bodyPr/>
    <a:lstStyle/>
    <a:p>
      <a:pPr>
        <a:defRPr lang="zh-CN" sz="600" b="1">
          <a:solidFill>
            <a:schemeClr val="accent2">
              <a:lumMod val="75000"/>
            </a:schemeClr>
          </a:solidFill>
          <a:latin typeface="微软雅黑" panose="020B0503020204020204" charset="-122"/>
          <a:ea typeface="微软雅黑" panose="020B0503020204020204" charset="-122"/>
        </a:defRPr>
      </a:pPr>
      <a:endParaRPr lang="ja-JP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4.pn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chart" Target="../charts/char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公司介绍PPT封面图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655" y="-16514"/>
            <a:ext cx="12259310" cy="689991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667240" y="72390"/>
            <a:ext cx="2378710" cy="549910"/>
          </a:xfrm>
          <a:prstGeom prst="round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47605" y="182245"/>
            <a:ext cx="18821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奥来德：</a:t>
            </a:r>
            <a:r>
              <a:rPr lang="en-US" altLang="zh-CN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688378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707130" y="5956300"/>
            <a:ext cx="4779010" cy="829945"/>
            <a:chOff x="4808" y="4525"/>
            <a:chExt cx="9895" cy="1718"/>
          </a:xfrm>
        </p:grpSpPr>
        <p:grpSp>
          <p:nvGrpSpPr>
            <p:cNvPr id="3" name="组合 2"/>
            <p:cNvGrpSpPr/>
            <p:nvPr/>
          </p:nvGrpSpPr>
          <p:grpSpPr>
            <a:xfrm>
              <a:off x="4808" y="4525"/>
              <a:ext cx="9895" cy="956"/>
              <a:chOff x="4823" y="4507"/>
              <a:chExt cx="9895" cy="956"/>
            </a:xfrm>
          </p:grpSpPr>
          <p:sp>
            <p:nvSpPr>
              <p:cNvPr id="5" name="圆角矩形 4"/>
              <p:cNvSpPr/>
              <p:nvPr/>
            </p:nvSpPr>
            <p:spPr>
              <a:xfrm>
                <a:off x="5315" y="4507"/>
                <a:ext cx="8879" cy="956"/>
              </a:xfrm>
              <a:prstGeom prst="roundRect">
                <a:avLst/>
              </a:prstGeom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ln>
                    <a:noFill/>
                  </a:ln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823" y="4661"/>
                <a:ext cx="9895" cy="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spc="600" dirty="0">
                    <a:solidFill>
                      <a:schemeClr val="bg1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吉林奥来德光电材料股份有限公司</a:t>
                </a: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5315" y="5377"/>
              <a:ext cx="8865" cy="866"/>
              <a:chOff x="5286" y="5873"/>
              <a:chExt cx="8865" cy="866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5286" y="5873"/>
                <a:ext cx="8865" cy="866"/>
              </a:xfrm>
              <a:prstGeom prst="roundRect">
                <a:avLst/>
              </a:prstGeom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ln>
                    <a:noFill/>
                  </a:ln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765" y="6016"/>
                <a:ext cx="7812" cy="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000" b="1" spc="1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Jilin OLED Material Tech CO., Ltd</a:t>
                </a: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 flipV="1">
              <a:off x="4907" y="5434"/>
              <a:ext cx="9746" cy="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557530" y="2366645"/>
            <a:ext cx="514032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sz="66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会社</a:t>
            </a:r>
            <a:r>
              <a:rPr lang="ja-JP" altLang="zh-CN" sz="66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ご</a:t>
            </a:r>
            <a:r>
              <a:rPr lang="ja-JP" sz="66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紹介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-33020" y="5656580"/>
            <a:ext cx="1238250" cy="1238250"/>
            <a:chOff x="1508" y="8638"/>
            <a:chExt cx="1950" cy="1950"/>
          </a:xfrm>
        </p:grpSpPr>
        <p:pic>
          <p:nvPicPr>
            <p:cNvPr id="21" name="图片 20" descr="千库网_发光透明玻璃边框_元素编号13159057 (1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" y="8638"/>
              <a:ext cx="1950" cy="1950"/>
            </a:xfrm>
            <a:prstGeom prst="rect">
              <a:avLst/>
            </a:prstGeom>
          </p:spPr>
        </p:pic>
        <p:pic>
          <p:nvPicPr>
            <p:cNvPr id="18" name="图片 17" descr="微信图片_202011101727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5" y="8935"/>
              <a:ext cx="1326" cy="1326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567055" y="3585845"/>
            <a:ext cx="514032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company profile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638175" y="3524885"/>
            <a:ext cx="4991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SC_59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770" y="1012825"/>
            <a:ext cx="2385695" cy="158496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81" name="图片 80" descr="千库网_蓝色发光标题栏人名条姓名条边框_元素编号13407608"/>
          <p:cNvPicPr>
            <a:picLocks noChangeAspect="1"/>
          </p:cNvPicPr>
          <p:nvPr/>
        </p:nvPicPr>
        <p:blipFill>
          <a:blip r:embed="rId3"/>
          <a:srcRect t="39859" b="42150"/>
          <a:stretch>
            <a:fillRect/>
          </a:stretch>
        </p:blipFill>
        <p:spPr>
          <a:xfrm>
            <a:off x="191770" y="1303020"/>
            <a:ext cx="6915785" cy="898525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1742440" y="1605915"/>
            <a:ext cx="447484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  <a:sym typeface="+mn-ea"/>
              </a:rPr>
              <a:t>中国で最先進的な特性評価センター</a:t>
            </a:r>
          </a:p>
        </p:txBody>
      </p:sp>
      <p:pic>
        <p:nvPicPr>
          <p:cNvPr id="6" name="图片 5" descr="千库网_蓝色发光标题栏人名条姓名条边框_元素编号13407608"/>
          <p:cNvPicPr>
            <a:picLocks noChangeAspect="1"/>
          </p:cNvPicPr>
          <p:nvPr/>
        </p:nvPicPr>
        <p:blipFill>
          <a:blip r:embed="rId3"/>
          <a:srcRect t="39859" b="42150"/>
          <a:stretch>
            <a:fillRect/>
          </a:stretch>
        </p:blipFill>
        <p:spPr>
          <a:xfrm flipH="1">
            <a:off x="5115560" y="3225800"/>
            <a:ext cx="6739890" cy="8985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97930" y="3566160"/>
            <a:ext cx="392874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en-US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  <a:sym typeface="+mn-ea"/>
              </a:rPr>
              <a:t>国内最大級の</a:t>
            </a:r>
            <a:r>
              <a:rPr lang="ja-JP" altLang="zh-CN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  <a:sym typeface="+mn-ea"/>
              </a:rPr>
              <a:t>量産</a:t>
            </a:r>
            <a:r>
              <a:rPr lang="zh-CN" altLang="en-US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  <a:sym typeface="+mn-ea"/>
              </a:rPr>
              <a:t>センター</a:t>
            </a:r>
          </a:p>
        </p:txBody>
      </p:sp>
      <p:pic>
        <p:nvPicPr>
          <p:cNvPr id="8" name="图片 7" descr="千库网_蓝色发光标题栏人名条姓名条边框_元素编号13407608"/>
          <p:cNvPicPr>
            <a:picLocks noChangeAspect="1"/>
          </p:cNvPicPr>
          <p:nvPr/>
        </p:nvPicPr>
        <p:blipFill>
          <a:blip r:embed="rId3"/>
          <a:srcRect t="39859" b="42150"/>
          <a:stretch>
            <a:fillRect/>
          </a:stretch>
        </p:blipFill>
        <p:spPr>
          <a:xfrm>
            <a:off x="191770" y="5026025"/>
            <a:ext cx="6915785" cy="89852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0015" y="5329555"/>
            <a:ext cx="571754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ja-JP" altLang="en-US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一流的な</a:t>
            </a:r>
            <a:r>
              <a:rPr lang="zh-CN" altLang="en-US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有機EL材料</a:t>
            </a:r>
            <a:r>
              <a:rPr lang="ja-JP" altLang="zh-CN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検測</a:t>
            </a:r>
            <a:r>
              <a:rPr lang="zh-CN" altLang="en-US" sz="20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プラットフォーム</a:t>
            </a:r>
          </a:p>
        </p:txBody>
      </p:sp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0" y="-176530"/>
            <a:ext cx="5132705" cy="1000125"/>
          </a:xfrm>
          <a:prstGeom prst="rect">
            <a:avLst/>
          </a:prstGeom>
        </p:spPr>
      </p:pic>
      <p:sp>
        <p:nvSpPr>
          <p:cNvPr id="125" name="矩形 124"/>
          <p:cNvSpPr/>
          <p:nvPr/>
        </p:nvSpPr>
        <p:spPr>
          <a:xfrm>
            <a:off x="2164080" y="366395"/>
            <a:ext cx="54622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2.2 技術的な優位性</a:t>
            </a:r>
          </a:p>
        </p:txBody>
      </p:sp>
      <p:pic>
        <p:nvPicPr>
          <p:cNvPr id="2" name="图片 1" descr="DSC_59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970" y="2874645"/>
            <a:ext cx="2385695" cy="1584325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3" name="图片 2" descr="DSC_69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405" y="4683125"/>
            <a:ext cx="2385060" cy="1584325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11" name="图片 10" descr="DSC_59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50" y="2874645"/>
            <a:ext cx="2385060" cy="158496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12" name="图片 11" descr="微信图片_20220831172655"/>
          <p:cNvPicPr>
            <a:picLocks noChangeAspect="1"/>
          </p:cNvPicPr>
          <p:nvPr/>
        </p:nvPicPr>
        <p:blipFill>
          <a:blip r:embed="rId8"/>
          <a:srcRect t="7077" r="8825"/>
          <a:stretch>
            <a:fillRect/>
          </a:stretch>
        </p:blipFill>
        <p:spPr>
          <a:xfrm>
            <a:off x="9043035" y="4682490"/>
            <a:ext cx="2437130" cy="158496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10" name="图片 9" descr="表征1"/>
          <p:cNvPicPr>
            <a:picLocks noChangeAspect="1"/>
          </p:cNvPicPr>
          <p:nvPr/>
        </p:nvPicPr>
        <p:blipFill>
          <a:blip r:embed="rId9"/>
          <a:srcRect r="16305"/>
          <a:stretch>
            <a:fillRect/>
          </a:stretch>
        </p:blipFill>
        <p:spPr>
          <a:xfrm>
            <a:off x="9043035" y="995680"/>
            <a:ext cx="2306320" cy="1560195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119"/>
          <p:cNvGrpSpPr/>
          <p:nvPr/>
        </p:nvGrpSpPr>
        <p:grpSpPr>
          <a:xfrm>
            <a:off x="1071245" y="5313045"/>
            <a:ext cx="10199370" cy="350520"/>
            <a:chOff x="4143851" y="532568"/>
            <a:chExt cx="4142700" cy="584449"/>
          </a:xfrm>
        </p:grpSpPr>
        <p:sp>
          <p:nvSpPr>
            <p:cNvPr id="121" name="圆角矩形 120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-176530"/>
            <a:ext cx="5132705" cy="1000125"/>
          </a:xfrm>
          <a:prstGeom prst="rect">
            <a:avLst/>
          </a:prstGeom>
        </p:spPr>
      </p:pic>
      <p:sp>
        <p:nvSpPr>
          <p:cNvPr id="125" name="矩形 124"/>
          <p:cNvSpPr/>
          <p:nvPr/>
        </p:nvSpPr>
        <p:spPr>
          <a:xfrm>
            <a:off x="1982470" y="335915"/>
            <a:ext cx="629475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2.3  </a:t>
            </a:r>
            <a:r>
              <a:rPr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材料開発プラットフォーム - テストプラットフォー</a:t>
            </a:r>
            <a:r>
              <a:rPr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ム</a:t>
            </a:r>
          </a:p>
        </p:txBody>
      </p:sp>
      <p:sp>
        <p:nvSpPr>
          <p:cNvPr id="5" name="矩形 7"/>
          <p:cNvSpPr txBox="1"/>
          <p:nvPr/>
        </p:nvSpPr>
        <p:spPr>
          <a:xfrm>
            <a:off x="1982217" y="1548873"/>
            <a:ext cx="656590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l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HPLC</a:t>
            </a:r>
          </a:p>
        </p:txBody>
      </p:sp>
      <p:sp>
        <p:nvSpPr>
          <p:cNvPr id="13" name="矩形 9"/>
          <p:cNvSpPr txBox="1"/>
          <p:nvPr/>
        </p:nvSpPr>
        <p:spPr>
          <a:xfrm>
            <a:off x="7163055" y="1548873"/>
            <a:ext cx="555625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TGA</a:t>
            </a:r>
          </a:p>
        </p:txBody>
      </p:sp>
      <p:sp>
        <p:nvSpPr>
          <p:cNvPr id="14" name="矩形 11"/>
          <p:cNvSpPr txBox="1"/>
          <p:nvPr/>
        </p:nvSpPr>
        <p:spPr>
          <a:xfrm>
            <a:off x="4717335" y="3317454"/>
            <a:ext cx="481330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CIC</a:t>
            </a:r>
          </a:p>
        </p:txBody>
      </p:sp>
      <p:sp>
        <p:nvSpPr>
          <p:cNvPr id="15" name="矩形 13"/>
          <p:cNvSpPr txBox="1"/>
          <p:nvPr/>
        </p:nvSpPr>
        <p:spPr>
          <a:xfrm>
            <a:off x="1888228" y="3317454"/>
            <a:ext cx="845185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ICP-MS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7183248" y="3317454"/>
            <a:ext cx="549275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DSC</a:t>
            </a:r>
          </a:p>
        </p:txBody>
      </p:sp>
      <p:sp>
        <p:nvSpPr>
          <p:cNvPr id="18" name="矩形 17"/>
          <p:cNvSpPr txBox="1"/>
          <p:nvPr/>
        </p:nvSpPr>
        <p:spPr>
          <a:xfrm>
            <a:off x="9678773" y="1548873"/>
            <a:ext cx="760730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LC-MS</a:t>
            </a:r>
          </a:p>
        </p:txBody>
      </p:sp>
      <p:sp>
        <p:nvSpPr>
          <p:cNvPr id="19" name="矩形 19"/>
          <p:cNvSpPr txBox="1"/>
          <p:nvPr/>
        </p:nvSpPr>
        <p:spPr>
          <a:xfrm>
            <a:off x="9500195" y="3317454"/>
            <a:ext cx="1125855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en-US" altLang="zh-CN" sz="14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</a:t>
            </a:r>
            <a:r>
              <a:rPr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MS PGothic" panose="020B0600070205080204" charset="-128"/>
                <a:sym typeface="+mn-ea"/>
              </a:rPr>
              <a:t>耐熱</a:t>
            </a:r>
            <a:r>
              <a:rPr lang="ja-JP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MS PGothic" panose="020B0600070205080204" charset="-128"/>
                <a:sym typeface="+mn-ea"/>
              </a:rPr>
              <a:t>テスト</a:t>
            </a:r>
            <a:endParaRPr lang="ja-JP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MS PGothic" panose="020B0600070205080204" charset="-128"/>
              <a:sym typeface="+mn-ea"/>
            </a:endParaRPr>
          </a:p>
        </p:txBody>
      </p:sp>
      <p:sp>
        <p:nvSpPr>
          <p:cNvPr id="20" name="矩形 21"/>
          <p:cNvSpPr txBox="1"/>
          <p:nvPr/>
        </p:nvSpPr>
        <p:spPr>
          <a:xfrm>
            <a:off x="4656871" y="1548873"/>
            <a:ext cx="648335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UPLC</a:t>
            </a:r>
          </a:p>
        </p:txBody>
      </p:sp>
      <p:sp>
        <p:nvSpPr>
          <p:cNvPr id="21" name="矩形: 圆角 26" descr="F:\资料\检测设备照片\IMG_20181029_082955.jpg"/>
          <p:cNvSpPr/>
          <p:nvPr/>
        </p:nvSpPr>
        <p:spPr>
          <a:xfrm>
            <a:off x="1187450" y="1891030"/>
            <a:ext cx="2194560" cy="1283335"/>
          </a:xfrm>
          <a:prstGeom prst="roundRect">
            <a:avLst/>
          </a:prstGeom>
          <a:blipFill>
            <a:blip r:embed="rId4" cstate="print"/>
            <a:srcRect/>
            <a:stretch>
              <a:fillRect t="-5000" b="-5000"/>
            </a:stretch>
          </a:blipFill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矩形: 圆角 28"/>
          <p:cNvSpPr/>
          <p:nvPr/>
        </p:nvSpPr>
        <p:spPr>
          <a:xfrm>
            <a:off x="3846830" y="1891030"/>
            <a:ext cx="2097405" cy="1283335"/>
          </a:xfrm>
          <a:prstGeom prst="roundRect">
            <a:avLst/>
          </a:prstGeom>
          <a:blipFill>
            <a:blip r:embed="rId5" cstate="print"/>
            <a:srcRect/>
            <a:stretch>
              <a:fillRect t="-3000" b="-3000"/>
            </a:stretch>
          </a:blipFill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矩形: 圆角 30" descr="F:\资料\检测设备照片\IMG_20181029_083126.jpg"/>
          <p:cNvSpPr/>
          <p:nvPr/>
        </p:nvSpPr>
        <p:spPr>
          <a:xfrm>
            <a:off x="6402705" y="1891030"/>
            <a:ext cx="2075180" cy="1283335"/>
          </a:xfrm>
          <a:prstGeom prst="roundRect">
            <a:avLst/>
          </a:prstGeom>
          <a:blipFill>
            <a:blip r:embed="rId6" cstate="print"/>
            <a:srcRect/>
            <a:stretch>
              <a:fillRect t="-5000" b="-5000"/>
            </a:stretch>
          </a:blipFill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矩形: 圆角 32"/>
          <p:cNvSpPr/>
          <p:nvPr/>
        </p:nvSpPr>
        <p:spPr>
          <a:xfrm>
            <a:off x="6373495" y="3670300"/>
            <a:ext cx="2160905" cy="1283335"/>
          </a:xfrm>
          <a:prstGeom prst="roundRect">
            <a:avLst/>
          </a:prstGeom>
          <a:blipFill>
            <a:blip r:embed="rId7" cstate="print"/>
            <a:srcRect/>
            <a:stretch>
              <a:fillRect t="-5000" b="-5000"/>
            </a:stretch>
          </a:blipFill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矩形: 圆角 38" descr="F:\资料\检测设备照片\离子分析\IC-2.jpg"/>
          <p:cNvSpPr/>
          <p:nvPr/>
        </p:nvSpPr>
        <p:spPr>
          <a:xfrm>
            <a:off x="3854450" y="3670300"/>
            <a:ext cx="2073275" cy="1283335"/>
          </a:xfrm>
          <a:prstGeom prst="roundRect">
            <a:avLst/>
          </a:prstGeom>
          <a:blipFill>
            <a:blip r:embed="rId8" cstate="print"/>
            <a:srcRect/>
            <a:stretch>
              <a:fillRect t="-5000" b="-5000"/>
            </a:stretch>
          </a:blipFill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矩形: 圆角 40" descr="F:\资料\检测设备照片\离子分析\ICP-MS-2.jpg"/>
          <p:cNvSpPr/>
          <p:nvPr/>
        </p:nvSpPr>
        <p:spPr>
          <a:xfrm>
            <a:off x="1187450" y="3670300"/>
            <a:ext cx="2238375" cy="1283335"/>
          </a:xfrm>
          <a:prstGeom prst="roundRect">
            <a:avLst/>
          </a:prstGeom>
          <a:blipFill>
            <a:blip r:embed="rId9" cstate="print"/>
            <a:srcRect/>
            <a:stretch>
              <a:fillRect t="-4000" b="-4000"/>
            </a:stretch>
          </a:blipFill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8" name="图片 18"/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8971280" y="3674745"/>
            <a:ext cx="2172970" cy="1233170"/>
          </a:xfrm>
          <a:prstGeom prst="roundRect">
            <a:avLst/>
          </a:prstGeom>
          <a:noFill/>
          <a:ln w="127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Administrator\Desktop\screen2022021420445764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73820" y="1894840"/>
            <a:ext cx="2178050" cy="1279525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31" name="直接连接符 30"/>
          <p:cNvCxnSpPr/>
          <p:nvPr/>
        </p:nvCxnSpPr>
        <p:spPr>
          <a:xfrm>
            <a:off x="579113" y="1505063"/>
            <a:ext cx="1124428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568481" y="5058122"/>
            <a:ext cx="1124428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116419" y="6291531"/>
            <a:ext cx="10685721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116419" y="5125494"/>
            <a:ext cx="10685721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 descr="千库网_蓝色发光标题栏人名条姓名条边框_元素编号13407608"/>
          <p:cNvPicPr>
            <a:picLocks noChangeAspect="1"/>
          </p:cNvPicPr>
          <p:nvPr/>
        </p:nvPicPr>
        <p:blipFill>
          <a:blip r:embed="rId12"/>
          <a:srcRect l="17554" t="39859" b="42150"/>
          <a:stretch>
            <a:fillRect/>
          </a:stretch>
        </p:blipFill>
        <p:spPr>
          <a:xfrm>
            <a:off x="442595" y="734695"/>
            <a:ext cx="7423150" cy="89281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545465" y="1074420"/>
            <a:ext cx="562229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zh-CN" altLang="en-US" sz="14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rPr>
              <a:t>性能解析と品質管理をカバーする理化検測プラットフォーム</a:t>
            </a:r>
          </a:p>
        </p:txBody>
      </p:sp>
      <p:pic>
        <p:nvPicPr>
          <p:cNvPr id="41" name="图片 40" descr="千库网_蓝色发光标题栏人名条姓名条边框_元素编号1340760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rcRect l="17554" t="39859" b="42150"/>
          <a:stretch>
            <a:fillRect/>
          </a:stretch>
        </p:blipFill>
        <p:spPr>
          <a:xfrm rot="5400000">
            <a:off x="116840" y="5426075"/>
            <a:ext cx="1413510" cy="76009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561975" y="5116195"/>
            <a:ext cx="459740" cy="107632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lvl="0" algn="l"/>
            <a:r>
              <a:rPr lang="ja-JP" altLang="zh-CN" sz="16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rPr>
              <a:t>検測項目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1123950" y="5729605"/>
            <a:ext cx="10199370" cy="350520"/>
            <a:chOff x="4143851" y="532568"/>
            <a:chExt cx="4142700" cy="584449"/>
          </a:xfrm>
        </p:grpSpPr>
        <p:sp>
          <p:nvSpPr>
            <p:cNvPr id="46" name="圆角矩形 45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3" name="文本框 1"/>
          <p:cNvSpPr txBox="1"/>
          <p:nvPr/>
        </p:nvSpPr>
        <p:spPr>
          <a:xfrm>
            <a:off x="1153160" y="5231130"/>
            <a:ext cx="11370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純度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分子量  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融点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          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ガラス転移温度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吸光度        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発光波長       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トリリニアエネルギーレベル     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Homo         </a:t>
            </a:r>
          </a:p>
          <a:p>
            <a:pPr>
              <a:lnSpc>
                <a:spcPct val="200000"/>
              </a:lnSpc>
            </a:pP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·  Lumo 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　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熱損失  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含水率    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熱膨張係数  </a:t>
            </a:r>
            <a:r>
              <a:rPr lang="ja-JP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　　　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引張係数        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·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不純物管理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       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　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金属イオン含有量 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   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ハロゲンイオン含有量量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     · </a:t>
            </a:r>
            <a:r>
              <a:rPr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耐熱</a:t>
            </a:r>
            <a:r>
              <a:rPr lang="ja-JP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テスト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119"/>
          <p:cNvGrpSpPr/>
          <p:nvPr/>
        </p:nvGrpSpPr>
        <p:grpSpPr>
          <a:xfrm>
            <a:off x="1076325" y="5155565"/>
            <a:ext cx="10199370" cy="350520"/>
            <a:chOff x="4143851" y="532568"/>
            <a:chExt cx="4142700" cy="584449"/>
          </a:xfrm>
        </p:grpSpPr>
        <p:sp>
          <p:nvSpPr>
            <p:cNvPr id="121" name="圆角矩形 120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29030" y="5547360"/>
            <a:ext cx="10199370" cy="350520"/>
            <a:chOff x="4143851" y="532568"/>
            <a:chExt cx="4142700" cy="584449"/>
          </a:xfrm>
        </p:grpSpPr>
        <p:sp>
          <p:nvSpPr>
            <p:cNvPr id="46" name="圆角矩形 45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95375" y="5944235"/>
            <a:ext cx="10199370" cy="350520"/>
            <a:chOff x="4143851" y="532568"/>
            <a:chExt cx="4142700" cy="584449"/>
          </a:xfrm>
        </p:grpSpPr>
        <p:sp>
          <p:nvSpPr>
            <p:cNvPr id="9" name="圆角矩形 8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0" y="-176530"/>
            <a:ext cx="5132705" cy="1000125"/>
          </a:xfrm>
          <a:prstGeom prst="rect">
            <a:avLst/>
          </a:prstGeom>
        </p:spPr>
      </p:pic>
      <p:sp>
        <p:nvSpPr>
          <p:cNvPr id="125" name="矩形 124"/>
          <p:cNvSpPr/>
          <p:nvPr/>
        </p:nvSpPr>
        <p:spPr>
          <a:xfrm>
            <a:off x="2052320" y="366395"/>
            <a:ext cx="76377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2.4  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有機</a:t>
            </a:r>
            <a:r>
              <a:rPr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EL材料開発プラットフォーム - 検証プラットフォーム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579113" y="1505063"/>
            <a:ext cx="1124428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568481" y="5058122"/>
            <a:ext cx="1124428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116419" y="6357571"/>
            <a:ext cx="10685721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116419" y="5125494"/>
            <a:ext cx="10685721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 descr="千库网_蓝色发光标题栏人名条姓名条边框_元素编号13407608"/>
          <p:cNvPicPr>
            <a:picLocks noChangeAspect="1"/>
          </p:cNvPicPr>
          <p:nvPr/>
        </p:nvPicPr>
        <p:blipFill>
          <a:blip r:embed="rId5"/>
          <a:srcRect l="17554" t="39859" b="42150"/>
          <a:stretch>
            <a:fillRect/>
          </a:stretch>
        </p:blipFill>
        <p:spPr>
          <a:xfrm>
            <a:off x="443865" y="734695"/>
            <a:ext cx="7423150" cy="89281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545465" y="1082675"/>
            <a:ext cx="621284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zh-CN" altLang="en-US" sz="16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デバイスからG6模擬蒸着までのフルフローテストプラットフォーム</a:t>
            </a:r>
          </a:p>
        </p:txBody>
      </p:sp>
      <p:pic>
        <p:nvPicPr>
          <p:cNvPr id="41" name="图片 40" descr="千库网_蓝色发光标题栏人名条姓名条边框_元素编号13407608"/>
          <p:cNvPicPr>
            <a:picLocks noChangeAspect="1"/>
          </p:cNvPicPr>
          <p:nvPr/>
        </p:nvPicPr>
        <p:blipFill>
          <a:blip r:embed="rId5"/>
          <a:srcRect l="17554" t="39859" b="42150"/>
          <a:stretch>
            <a:fillRect/>
          </a:stretch>
        </p:blipFill>
        <p:spPr>
          <a:xfrm rot="5400000">
            <a:off x="116840" y="5426075"/>
            <a:ext cx="1413510" cy="76009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561975" y="5116195"/>
            <a:ext cx="459740" cy="107632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lvl="0" algn="l"/>
            <a:r>
              <a:rPr lang="ja-JP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検測項目</a:t>
            </a:r>
          </a:p>
        </p:txBody>
      </p:sp>
      <p:sp>
        <p:nvSpPr>
          <p:cNvPr id="10" name="矩形 17"/>
          <p:cNvSpPr txBox="1"/>
          <p:nvPr/>
        </p:nvSpPr>
        <p:spPr>
          <a:xfrm>
            <a:off x="1992497" y="1554618"/>
            <a:ext cx="2366645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デバイス蒸着検証装置（4台）</a:t>
            </a:r>
          </a:p>
        </p:txBody>
      </p:sp>
      <p:pic>
        <p:nvPicPr>
          <p:cNvPr id="6" name="Picture 2" descr="E:\素材\所需图片\DSC_5915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7095" y="1932305"/>
            <a:ext cx="4429125" cy="2409190"/>
          </a:xfrm>
          <a:prstGeom prst="roundRect">
            <a:avLst/>
          </a:prstGeom>
          <a:noFill/>
          <a:ln w="127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762" r="11221" b="-762"/>
          <a:stretch>
            <a:fillRect/>
          </a:stretch>
        </p:blipFill>
        <p:spPr>
          <a:xfrm>
            <a:off x="6167755" y="1924685"/>
            <a:ext cx="4460240" cy="2416810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矩形 17"/>
          <p:cNvSpPr txBox="1"/>
          <p:nvPr/>
        </p:nvSpPr>
        <p:spPr>
          <a:xfrm>
            <a:off x="6960095" y="1554618"/>
            <a:ext cx="2795905" cy="305435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wrap="none" lIns="91434" tIns="45717" rIns="91434" bIns="45717" rtlCol="0" anchor="t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G6 蒸着シミュレーション装置（2台）</a:t>
            </a:r>
          </a:p>
        </p:txBody>
      </p:sp>
      <p:sp>
        <p:nvSpPr>
          <p:cNvPr id="12" name="矩形 17"/>
          <p:cNvSpPr/>
          <p:nvPr/>
        </p:nvSpPr>
        <p:spPr>
          <a:xfrm>
            <a:off x="1279451" y="4327643"/>
            <a:ext cx="4699591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·  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長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春：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200*200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装置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（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2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台），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50*50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実験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装置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（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1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台）</a:t>
            </a:r>
            <a:endParaRPr lang="en-US" altLang="zh-CN" sz="1200" b="1" dirty="0">
              <a:latin typeface="MS PGothic" panose="020B0600070205080204" charset="-128"/>
              <a:ea typeface="MS PGothic" panose="020B0600070205080204" charset="-128"/>
              <a:cs typeface="MS PGothic" panose="020B0600070205080204" charset="-128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·  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上海：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200*200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装置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（</a:t>
            </a:r>
            <a:r>
              <a:rPr lang="en-US" altLang="zh-CN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2</a:t>
            </a:r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台）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46480" y="5172075"/>
          <a:ext cx="5824220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01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6710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ja-JP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効率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zh-CN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寿命</a:t>
                      </a:r>
                      <a:endParaRPr lang="zh-CN" altLang="en-US" sz="1100" b="1" dirty="0">
                        <a:solidFill>
                          <a:sysClr val="windowText" lastClr="000000"/>
                        </a:solidFill>
                        <a:latin typeface="MS PGothic" panose="020B0600070205080204" charset="-128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ja-JP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駆動電圧</a:t>
                      </a:r>
                      <a:endParaRPr lang="zh-CN" altLang="en-US" sz="1100" b="1" dirty="0">
                        <a:solidFill>
                          <a:sysClr val="windowText" lastClr="000000"/>
                        </a:solidFill>
                        <a:latin typeface="MS PGothic" panose="020B0600070205080204" charset="-128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zh-CN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ターンオン電圧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zh-CN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移動率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微软雅黑" panose="020B0503020204020204" charset="-122"/>
                          <a:sym typeface="+mn-ea"/>
                        </a:rPr>
                        <a:t>·  N/K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zh-CN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アッシュテスト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微软雅黑" panose="020B0503020204020204" charset="-122"/>
                          <a:sym typeface="+mn-ea"/>
                        </a:rPr>
                        <a:t>·  TTA/TTF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微软雅黑" panose="020B0503020204020204" charset="-122"/>
                          <a:sym typeface="+mn-ea"/>
                        </a:rPr>
                        <a:t>·  JNCD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</a:t>
                      </a:r>
                      <a:r>
                        <a:rPr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残留ガス分析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微软雅黑" panose="020B0503020204020204" charset="-122"/>
                          <a:sym typeface="+mn-ea"/>
                        </a:rPr>
                        <a:t>·  Ea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微软雅黑" panose="020B0503020204020204" charset="-122"/>
                          <a:sym typeface="+mn-ea"/>
                        </a:rPr>
                        <a:t>·  HTS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微软雅黑" panose="020B0503020204020204" charset="-122"/>
                          <a:sym typeface="+mn-ea"/>
                        </a:rPr>
                        <a:t>·  HTO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zh-CN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横方向伝導率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b="1" dirty="0">
                        <a:solidFill>
                          <a:sysClr val="windowText" lastClr="000000"/>
                        </a:solidFill>
                        <a:latin typeface="MS PGothic" panose="020B0600070205080204" charset="-128"/>
                        <a:ea typeface="MS PGothic" panose="020B060007020508020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58305" y="5058410"/>
          <a:ext cx="6228715" cy="96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2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015">
                <a:tc>
                  <a:txBody>
                    <a:bodyPr/>
                    <a:lstStyle/>
                    <a:p>
                      <a:pPr marL="0" lvl="0" algn="l" defTabSz="1219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ja-JP" altLang="en-US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プロセス</a:t>
                      </a:r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-Outgassing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200" rtl="0" eaLnBrk="1" latinLnBrk="0" hangingPunct="1"/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プロセス-穴埋め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1219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en-US" altLang="zh-CN" sz="11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 </a:t>
                      </a:r>
                      <a:r>
                        <a:rPr lang="ja-JP" altLang="en-US" sz="11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使用済の材</a:t>
                      </a:r>
                      <a:r>
                        <a:rPr lang="zh-CN" altLang="en-US" sz="11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料</a:t>
                      </a:r>
                      <a:r>
                        <a:rPr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 - 状態 - 写真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lvl="0" algn="l" defTabSz="1219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ja-JP" altLang="en-US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使用済の材</a:t>
                      </a:r>
                      <a:r>
                        <a:rPr lang="zh-CN" altLang="en-US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料</a:t>
                      </a:r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-</a:t>
                      </a:r>
                      <a:r>
                        <a:rPr lang="ja-JP" altLang="en-US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純</a:t>
                      </a:r>
                      <a:r>
                        <a:rPr lang="zh-CN" altLang="en-US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度</a:t>
                      </a:r>
                      <a:endParaRPr lang="en-US" altLang="zh-CN" sz="1100" b="1" kern="1200" dirty="0">
                        <a:solidFill>
                          <a:sysClr val="windowText" lastClr="000000"/>
                        </a:solidFill>
                        <a:latin typeface="MS PGothic" panose="020B0600070205080204" charset="-128"/>
                        <a:ea typeface="MS PGothic" panose="020B0600070205080204" charset="-128"/>
                        <a:cs typeface="MS PGothic" panose="020B0600070205080204" charset="-128"/>
                        <a:sym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1219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·  </a:t>
                      </a:r>
                      <a:r>
                        <a:rPr lang="en-US" altLang="zh-CN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 </a:t>
                      </a:r>
                      <a:r>
                        <a:rPr lang="ja-JP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使用済の材</a:t>
                      </a:r>
                      <a:r>
                        <a:rPr lang="zh-CN" altLang="en-US" sz="1100" b="1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料</a:t>
                      </a:r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-</a:t>
                      </a:r>
                      <a:r>
                        <a:rPr lang="ja-JP" altLang="en-US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デバイス</a:t>
                      </a:r>
                      <a:r>
                        <a:rPr lang="en-US" altLang="zh-CN" sz="1100" b="1" kern="1200" dirty="0">
                          <a:solidFill>
                            <a:sysClr val="windowText" lastClr="000000"/>
                          </a:solidFill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-200*200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19200" rtl="0" eaLnBrk="1" latinLnBrk="0" hangingPunct="1"/>
                      <a:endParaRPr lang="zh-CN" altLang="en-US" sz="1100" b="1" kern="1200" dirty="0">
                        <a:solidFill>
                          <a:sysClr val="windowText" lastClr="000000"/>
                        </a:solidFill>
                        <a:latin typeface="MS PGothic" panose="020B0600070205080204" charset="-128"/>
                        <a:ea typeface="MS PGothic" panose="020B0600070205080204" charset="-128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119"/>
          <p:cNvGrpSpPr/>
          <p:nvPr/>
        </p:nvGrpSpPr>
        <p:grpSpPr>
          <a:xfrm>
            <a:off x="1134110" y="5295900"/>
            <a:ext cx="10199370" cy="350520"/>
            <a:chOff x="4143851" y="532568"/>
            <a:chExt cx="4142700" cy="584449"/>
          </a:xfrm>
        </p:grpSpPr>
        <p:sp>
          <p:nvSpPr>
            <p:cNvPr id="121" name="圆角矩形 120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70305" y="5737225"/>
            <a:ext cx="10199370" cy="350520"/>
            <a:chOff x="4143851" y="532568"/>
            <a:chExt cx="4142700" cy="584449"/>
          </a:xfrm>
        </p:grpSpPr>
        <p:sp>
          <p:nvSpPr>
            <p:cNvPr id="46" name="圆角矩形 45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-176530"/>
            <a:ext cx="5132705" cy="1000125"/>
          </a:xfrm>
          <a:prstGeom prst="rect">
            <a:avLst/>
          </a:prstGeom>
        </p:spPr>
      </p:pic>
      <p:sp>
        <p:nvSpPr>
          <p:cNvPr id="125" name="矩形 124"/>
          <p:cNvSpPr/>
          <p:nvPr/>
        </p:nvSpPr>
        <p:spPr>
          <a:xfrm>
            <a:off x="2048510" y="318770"/>
            <a:ext cx="68618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2.5  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有機</a:t>
            </a:r>
            <a:r>
              <a:rPr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EL材料開発プラットフォーム - </a:t>
            </a:r>
            <a:r>
              <a:rPr lang="ja-JP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量産</a:t>
            </a:r>
            <a:r>
              <a:rPr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プラットフォーム</a:t>
            </a:r>
            <a:endParaRPr lang="zh-CN" altLang="en-US" sz="2000" b="1" kern="1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S PGothic" panose="020B0600070205080204" charset="-128"/>
              <a:ea typeface="MS PGothic" panose="020B0600070205080204" charset="-128"/>
              <a:cs typeface="MS PGothic" panose="020B0600070205080204" charset="-128"/>
              <a:sym typeface="+mn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79113" y="1505063"/>
            <a:ext cx="1124428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568481" y="5058122"/>
            <a:ext cx="1124428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116419" y="6299786"/>
            <a:ext cx="10685721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116419" y="5125494"/>
            <a:ext cx="10685721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 descr="千库网_蓝色发光标题栏人名条姓名条边框_元素编号13407608"/>
          <p:cNvPicPr>
            <a:picLocks noChangeAspect="1"/>
          </p:cNvPicPr>
          <p:nvPr/>
        </p:nvPicPr>
        <p:blipFill>
          <a:blip r:embed="rId4"/>
          <a:srcRect l="17554" t="39859" b="42150"/>
          <a:stretch>
            <a:fillRect/>
          </a:stretch>
        </p:blipFill>
        <p:spPr>
          <a:xfrm>
            <a:off x="443865" y="734695"/>
            <a:ext cx="7423150" cy="89281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545465" y="1082675"/>
            <a:ext cx="562229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zh-CN" altLang="en-US" sz="14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rPr>
              <a:t>量産プラットフォーム</a:t>
            </a:r>
          </a:p>
        </p:txBody>
      </p:sp>
      <p:pic>
        <p:nvPicPr>
          <p:cNvPr id="41" name="图片 40" descr="千库网_蓝色发光标题栏人名条姓名条边框_元素编号13407608"/>
          <p:cNvPicPr>
            <a:picLocks noChangeAspect="1"/>
          </p:cNvPicPr>
          <p:nvPr/>
        </p:nvPicPr>
        <p:blipFill>
          <a:blip r:embed="rId4"/>
          <a:srcRect l="17554" t="39859" b="42150"/>
          <a:stretch>
            <a:fillRect/>
          </a:stretch>
        </p:blipFill>
        <p:spPr>
          <a:xfrm rot="5400000">
            <a:off x="116840" y="5426075"/>
            <a:ext cx="1413510" cy="76009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561975" y="5116195"/>
            <a:ext cx="459740" cy="107632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lvl="0" algn="l"/>
            <a:r>
              <a:rPr lang="ja-JP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量産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能力</a:t>
            </a:r>
          </a:p>
        </p:txBody>
      </p:sp>
      <p:sp>
        <p:nvSpPr>
          <p:cNvPr id="18" name="文本框 1"/>
          <p:cNvSpPr txBox="1"/>
          <p:nvPr/>
        </p:nvSpPr>
        <p:spPr>
          <a:xfrm>
            <a:off x="1774944" y="5120843"/>
            <a:ext cx="898180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lnSpc>
                <a:spcPct val="200000"/>
              </a:lnSpc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·  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 T 端末用EL材料年間生産能力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ja-JP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長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春）                      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 36 T  TFE Ink 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</a:t>
            </a:r>
            <a:r>
              <a:rPr lang="ja-JP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年間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生産能力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（</a:t>
            </a:r>
            <a:r>
              <a:rPr lang="ja-JP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長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春）         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atinLnBrk="1">
              <a:lnSpc>
                <a:spcPct val="200000"/>
              </a:lnSpc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·  10 T 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端末用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EL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年間生産能力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（I期計画、上海）    </a:t>
            </a:r>
            <a:endParaRPr lang="en-US" altLang="ko-KR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Picture 3" descr="E:\素材\所需图片\DSC_5917.JPG"/>
          <p:cNvPicPr preferRelativeResize="0"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8815" y="1948815"/>
            <a:ext cx="2520315" cy="2787015"/>
          </a:xfrm>
          <a:prstGeom prst="roundRect">
            <a:avLst/>
          </a:prstGeom>
          <a:noFill/>
          <a:ln w="127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Picture 5" descr="E:\素材\所需图片\DSC_5934.JPG"/>
          <p:cNvPicPr preferRelativeResize="0"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09335" y="1983105"/>
            <a:ext cx="2581275" cy="2787015"/>
          </a:xfrm>
          <a:prstGeom prst="roundRect">
            <a:avLst/>
          </a:prstGeom>
          <a:noFill/>
          <a:ln w="127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矩形 7"/>
          <p:cNvSpPr txBox="1"/>
          <p:nvPr/>
        </p:nvSpPr>
        <p:spPr>
          <a:xfrm>
            <a:off x="1223010" y="1546225"/>
            <a:ext cx="1234440" cy="323850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vert="horz" wrap="none" lIns="91434" tIns="45717" rIns="91434" bIns="45717" rtlCol="0" anchor="t">
            <a:noAutofit/>
          </a:bodyPr>
          <a:lstStyle/>
          <a:p>
            <a:pPr lvl="0" algn="ctr"/>
            <a:r>
              <a:rPr lang="ja-JP" altLang="zh-CN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昇華純化</a:t>
            </a:r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装置</a:t>
            </a:r>
          </a:p>
        </p:txBody>
      </p:sp>
      <p:sp>
        <p:nvSpPr>
          <p:cNvPr id="19" name="矩形 13"/>
          <p:cNvSpPr txBox="1"/>
          <p:nvPr/>
        </p:nvSpPr>
        <p:spPr>
          <a:xfrm>
            <a:off x="7032625" y="1620520"/>
            <a:ext cx="1085215" cy="323850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vert="horz" wrap="none" lIns="91434" tIns="45717" rIns="91434" bIns="45717" rtlCol="0" anchor="t">
            <a:noAutofit/>
          </a:bodyPr>
          <a:lstStyle/>
          <a:p>
            <a:pPr lvl="0" algn="ctr"/>
            <a:r>
              <a:rPr lang="ja-JP" altLang="zh-CN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生産</a:t>
            </a:r>
            <a:r>
              <a:rPr lang="zh-CN" altLang="en-US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装置</a:t>
            </a:r>
          </a:p>
        </p:txBody>
      </p:sp>
      <p:sp>
        <p:nvSpPr>
          <p:cNvPr id="20" name="矩形 21"/>
          <p:cNvSpPr txBox="1"/>
          <p:nvPr/>
        </p:nvSpPr>
        <p:spPr>
          <a:xfrm>
            <a:off x="4282440" y="1581150"/>
            <a:ext cx="723900" cy="323850"/>
          </a:xfrm>
          <a:prstGeom prst="rect">
            <a:avLst/>
          </a:prstGeom>
          <a:gradFill>
            <a:gsLst>
              <a:gs pos="34000">
                <a:srgbClr val="E03E3E"/>
              </a:gs>
              <a:gs pos="15000">
                <a:srgbClr val="EB4040"/>
              </a:gs>
              <a:gs pos="69000">
                <a:srgbClr val="C23838"/>
              </a:gs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b="100000"/>
            </a:path>
            <a:tileRect t="-100000" r="-100000"/>
          </a:gradFill>
          <a:effectLst>
            <a:reflection blurRad="6350" stA="52000" endA="300" endPos="35000" dir="5400000" sy="-100000" algn="bl" rotWithShape="0"/>
          </a:effectLst>
        </p:spPr>
        <p:txBody>
          <a:bodyPr vert="horz" wrap="none" lIns="91434" tIns="45717" rIns="91434" bIns="45717" rtlCol="0" anchor="t">
            <a:noAutofit/>
          </a:bodyPr>
          <a:lstStyle/>
          <a:p>
            <a:pPr lvl="0" algn="ctr"/>
            <a:r>
              <a:rPr lang="ja-JP" altLang="zh-CN" sz="1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純化装置</a:t>
            </a:r>
            <a:endParaRPr lang="zh-CN" altLang="en-US" sz="14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97168" name="Picture 6" descr="E:\素材\所需图片\DSC_5939.JPG"/>
          <p:cNvPicPr preferRelativeResize="0"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69945" y="1980565"/>
            <a:ext cx="2548890" cy="2787015"/>
          </a:xfrm>
          <a:prstGeom prst="roundRect">
            <a:avLst/>
          </a:prstGeom>
          <a:noFill/>
          <a:ln w="127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87460" y="1618615"/>
            <a:ext cx="2914650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公司介绍PPT封面图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3655" y="-34925"/>
            <a:ext cx="12259310" cy="689991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324100" y="2122170"/>
            <a:ext cx="7668260" cy="1828165"/>
          </a:xfrm>
          <a:prstGeom prst="round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5895" y="2436495"/>
            <a:ext cx="68853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810895"/>
            <a:ext cx="5864860" cy="10001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5005" y="1272540"/>
            <a:ext cx="54622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b="1" kern="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目   录  </a:t>
            </a:r>
            <a:r>
              <a:rPr lang="zh-CN" altLang="en-US" sz="2800" u="sng" kern="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contents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30350" y="3078480"/>
            <a:ext cx="5380355" cy="529590"/>
            <a:chOff x="4143851" y="532568"/>
            <a:chExt cx="4142700" cy="58444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圆角矩形 3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930525" y="3159760"/>
            <a:ext cx="2724785" cy="39878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dist"/>
            <a:r>
              <a:rPr lang="ja-JP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会社ご紹介</a:t>
            </a:r>
          </a:p>
        </p:txBody>
      </p:sp>
      <p:sp>
        <p:nvSpPr>
          <p:cNvPr id="12" name="对角圆角矩形 11"/>
          <p:cNvSpPr/>
          <p:nvPr/>
        </p:nvSpPr>
        <p:spPr>
          <a:xfrm>
            <a:off x="577215" y="3039110"/>
            <a:ext cx="1445260" cy="639321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1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530350" y="4189730"/>
            <a:ext cx="5380355" cy="529590"/>
            <a:chOff x="4143851" y="532568"/>
            <a:chExt cx="4142700" cy="58444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6" name="圆角矩形 5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930525" y="4265295"/>
            <a:ext cx="2724785" cy="39878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dist"/>
            <a:r>
              <a:rPr lang="ja-JP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技術優位</a:t>
            </a:r>
          </a:p>
        </p:txBody>
      </p:sp>
      <p:sp>
        <p:nvSpPr>
          <p:cNvPr id="10" name="对角圆角矩形 9"/>
          <p:cNvSpPr/>
          <p:nvPr/>
        </p:nvSpPr>
        <p:spPr>
          <a:xfrm>
            <a:off x="577215" y="4147820"/>
            <a:ext cx="1445260" cy="645983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</a:t>
            </a:r>
          </a:p>
        </p:txBody>
      </p:sp>
      <p:pic>
        <p:nvPicPr>
          <p:cNvPr id="15" name="图片 14" descr="千库网_竖版线条波浪叠加蓝色光效商务边框_元素编号132016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515" y="-21590"/>
            <a:ext cx="5152390" cy="6883400"/>
          </a:xfrm>
          <a:prstGeom prst="rect">
            <a:avLst/>
          </a:prstGeom>
        </p:spPr>
      </p:pic>
      <p:pic>
        <p:nvPicPr>
          <p:cNvPr id="17" name="图片 16" descr="白底字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145" y="283845"/>
            <a:ext cx="2581910" cy="4248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41"/>
          <p:cNvPicPr>
            <a:picLocks noChangeAspect="1"/>
          </p:cNvPicPr>
          <p:nvPr/>
        </p:nvPicPr>
        <p:blipFill>
          <a:blip r:embed="rId2"/>
          <a:srcRect l="13004"/>
          <a:stretch>
            <a:fillRect/>
          </a:stretch>
        </p:blipFill>
        <p:spPr>
          <a:xfrm>
            <a:off x="-21590" y="-14605"/>
            <a:ext cx="12275185" cy="6894830"/>
          </a:xfrm>
          <a:prstGeom prst="rect">
            <a:avLst/>
          </a:prstGeom>
        </p:spPr>
      </p:pic>
      <p:pic>
        <p:nvPicPr>
          <p:cNvPr id="17" name="图片 16" descr="白底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5" y="283845"/>
            <a:ext cx="2581910" cy="424815"/>
          </a:xfrm>
          <a:prstGeom prst="rect">
            <a:avLst/>
          </a:prstGeom>
        </p:spPr>
      </p:pic>
      <p:pic>
        <p:nvPicPr>
          <p:cNvPr id="18" name="图片 17" descr="蓝色发光标题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410" y="2259330"/>
            <a:ext cx="7715885" cy="13157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49885" y="2835275"/>
            <a:ext cx="441261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4000" b="1" kern="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1.</a:t>
            </a:r>
            <a:r>
              <a:rPr lang="ja-JP" altLang="en-US" sz="4000" b="1" kern="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会社ご紹介</a:t>
            </a:r>
          </a:p>
        </p:txBody>
      </p:sp>
      <p:pic>
        <p:nvPicPr>
          <p:cNvPr id="20" name="图片 19" descr="logo发光板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05" y="-14605"/>
            <a:ext cx="1188085" cy="11880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-176530"/>
            <a:ext cx="5864860" cy="10001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64080" y="366395"/>
            <a:ext cx="54622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1.1  “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三国四地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”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の戦略</a:t>
            </a:r>
            <a:r>
              <a:rPr 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レイアウト</a:t>
            </a:r>
          </a:p>
        </p:txBody>
      </p:sp>
      <p:sp>
        <p:nvSpPr>
          <p:cNvPr id="55" name="矩形 54"/>
          <p:cNvSpPr/>
          <p:nvPr/>
        </p:nvSpPr>
        <p:spPr>
          <a:xfrm>
            <a:off x="236220" y="864870"/>
            <a:ext cx="11719560" cy="73723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altLang="zh-CN" sz="14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     </a:t>
            </a:r>
            <a:r>
              <a:rPr sz="14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吉林OLED光電材料株式会社は</a:t>
            </a:r>
            <a:r>
              <a:rPr sz="1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2005年6月</a:t>
            </a:r>
            <a:r>
              <a:rPr sz="14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に設立され、上海と長春の両地のレイアウトにまたがる有機EL材料、封止材料、線性</a:t>
            </a:r>
            <a:r>
              <a:rPr lang="ja-JP" sz="14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蒸発</a:t>
            </a:r>
            <a:r>
              <a:rPr sz="14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源の自主研究開発、量産、販売、サービスを専門とするハイテク企業で、</a:t>
            </a:r>
            <a:r>
              <a:rPr sz="1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吉林省初の科創板上場企業</a:t>
            </a:r>
            <a:r>
              <a:rPr sz="14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、</a:t>
            </a:r>
            <a:r>
              <a:rPr sz="1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中国</a:t>
            </a:r>
            <a:r>
              <a:rPr lang="ja-JP" sz="1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初の</a:t>
            </a:r>
            <a:r>
              <a:rPr sz="1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有機EL材料上場企業である</a:t>
            </a:r>
          </a:p>
        </p:txBody>
      </p:sp>
      <p:pic>
        <p:nvPicPr>
          <p:cNvPr id="72" name="图片 71" descr="微信截图_20220914133715"/>
          <p:cNvPicPr>
            <a:picLocks noChangeAspect="1"/>
          </p:cNvPicPr>
          <p:nvPr/>
        </p:nvPicPr>
        <p:blipFill>
          <a:blip r:embed="rId3"/>
          <a:srcRect l="3594" r="3819"/>
          <a:stretch>
            <a:fillRect/>
          </a:stretch>
        </p:blipFill>
        <p:spPr>
          <a:xfrm>
            <a:off x="8039735" y="2211070"/>
            <a:ext cx="2630170" cy="2550160"/>
          </a:xfrm>
          <a:prstGeom prst="rect">
            <a:avLst/>
          </a:prstGeom>
        </p:spPr>
      </p:pic>
      <p:pic>
        <p:nvPicPr>
          <p:cNvPr id="73" name="图片 72" descr="微信截图_20220914133810"/>
          <p:cNvPicPr>
            <a:picLocks noChangeAspect="1"/>
          </p:cNvPicPr>
          <p:nvPr/>
        </p:nvPicPr>
        <p:blipFill>
          <a:blip r:embed="rId4"/>
          <a:srcRect l="748" r="3989"/>
          <a:stretch>
            <a:fillRect/>
          </a:stretch>
        </p:blipFill>
        <p:spPr>
          <a:xfrm>
            <a:off x="4841240" y="2273300"/>
            <a:ext cx="2630170" cy="2426335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5542915" y="4359275"/>
            <a:ext cx="1272540" cy="328295"/>
            <a:chOff x="1144" y="7981"/>
            <a:chExt cx="2004" cy="517"/>
          </a:xfrm>
        </p:grpSpPr>
        <p:grpSp>
          <p:nvGrpSpPr>
            <p:cNvPr id="33" name="组合 32"/>
            <p:cNvGrpSpPr/>
            <p:nvPr/>
          </p:nvGrpSpPr>
          <p:grpSpPr>
            <a:xfrm>
              <a:off x="1144" y="7981"/>
              <a:ext cx="2004" cy="517"/>
              <a:chOff x="4143851" y="532568"/>
              <a:chExt cx="4142700" cy="584449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1357" y="8023"/>
              <a:ext cx="1626" cy="43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ja-JP" altLang="zh-CN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長春</a:t>
              </a:r>
              <a:r>
                <a:rPr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OLED</a:t>
              </a:r>
              <a:endParaRPr lang="zh-CN" sz="1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endParaRPr>
            </a:p>
          </p:txBody>
        </p:sp>
      </p:grpSp>
      <p:pic>
        <p:nvPicPr>
          <p:cNvPr id="74" name="图片 73" descr="微信截图_20220914133819"/>
          <p:cNvPicPr>
            <a:picLocks noChangeAspect="1"/>
          </p:cNvPicPr>
          <p:nvPr/>
        </p:nvPicPr>
        <p:blipFill>
          <a:blip r:embed="rId5"/>
          <a:srcRect l="6008" t="8088" r="5446"/>
          <a:stretch>
            <a:fillRect/>
          </a:stretch>
        </p:blipFill>
        <p:spPr>
          <a:xfrm>
            <a:off x="1566545" y="2312035"/>
            <a:ext cx="2686685" cy="2404110"/>
          </a:xfrm>
          <a:prstGeom prst="round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8104627" y="4358640"/>
            <a:ext cx="2669232" cy="328295"/>
            <a:chOff x="1137" y="9642"/>
            <a:chExt cx="2131" cy="517"/>
          </a:xfrm>
        </p:grpSpPr>
        <p:grpSp>
          <p:nvGrpSpPr>
            <p:cNvPr id="44" name="组合 43"/>
            <p:cNvGrpSpPr/>
            <p:nvPr/>
          </p:nvGrpSpPr>
          <p:grpSpPr>
            <a:xfrm>
              <a:off x="1144" y="9642"/>
              <a:ext cx="2004" cy="517"/>
              <a:chOff x="4143851" y="532568"/>
              <a:chExt cx="4142700" cy="584449"/>
            </a:xfrm>
          </p:grpSpPr>
          <p:sp>
            <p:nvSpPr>
              <p:cNvPr id="45" name="圆角矩形 44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46" name="圆角矩形 45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1137" y="9682"/>
              <a:ext cx="2131" cy="43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zh-CN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上海</a:t>
              </a:r>
              <a:r>
                <a:rPr lang="en-US" altLang="ja-JP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OLED</a:t>
              </a:r>
              <a:r>
                <a:rPr lang="zh-CN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   上海升翕</a:t>
              </a:r>
              <a:r>
                <a:rPr lang="en-US" altLang="zh-CN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(</a:t>
              </a:r>
              <a:r>
                <a:rPr lang="en-US" altLang="ja-JP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SSOT)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2258695" y="4358005"/>
            <a:ext cx="1299210" cy="328295"/>
            <a:chOff x="1144" y="7981"/>
            <a:chExt cx="2046" cy="517"/>
          </a:xfrm>
        </p:grpSpPr>
        <p:grpSp>
          <p:nvGrpSpPr>
            <p:cNvPr id="79" name="组合 78"/>
            <p:cNvGrpSpPr/>
            <p:nvPr/>
          </p:nvGrpSpPr>
          <p:grpSpPr>
            <a:xfrm>
              <a:off x="1144" y="7981"/>
              <a:ext cx="2004" cy="517"/>
              <a:chOff x="4143851" y="532568"/>
              <a:chExt cx="4142700" cy="584449"/>
            </a:xfrm>
          </p:grpSpPr>
          <p:sp>
            <p:nvSpPr>
              <p:cNvPr id="80" name="圆角矩形 79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81" name="圆角矩形 80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82" name="矩形 81"/>
            <p:cNvSpPr/>
            <p:nvPr/>
          </p:nvSpPr>
          <p:spPr>
            <a:xfrm>
              <a:off x="1196" y="8023"/>
              <a:ext cx="1994" cy="43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吉林OLED</a:t>
              </a:r>
              <a:r>
                <a:rPr lang="ja-JP" altLang="zh-CN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本社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365500" y="5297805"/>
            <a:ext cx="2199640" cy="328295"/>
            <a:chOff x="4143851" y="532568"/>
            <a:chExt cx="4142700" cy="584449"/>
          </a:xfrm>
        </p:grpSpPr>
        <p:sp>
          <p:nvSpPr>
            <p:cNvPr id="84" name="圆角矩形 83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85" name="圆角矩形 84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86" name="矩形 85"/>
          <p:cNvSpPr/>
          <p:nvPr/>
        </p:nvSpPr>
        <p:spPr>
          <a:xfrm>
            <a:off x="3660140" y="5331460"/>
            <a:ext cx="1716405" cy="27559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ja-JP" altLang="zh-CN" sz="1200" b="1" dirty="0">
                <a:latin typeface="MS PGothic" panose="020B0600070205080204" charset="-128"/>
                <a:ea typeface="MS PGothic" panose="020B0600070205080204" charset="-128"/>
                <a:cs typeface="微软雅黑" panose="020B0503020204020204" charset="-122"/>
              </a:rPr>
              <a:t>韓国事務所</a:t>
            </a:r>
          </a:p>
        </p:txBody>
      </p:sp>
      <p:cxnSp>
        <p:nvCxnSpPr>
          <p:cNvPr id="87" name="直接连接符 86"/>
          <p:cNvCxnSpPr/>
          <p:nvPr/>
        </p:nvCxnSpPr>
        <p:spPr>
          <a:xfrm>
            <a:off x="2924810" y="5036185"/>
            <a:ext cx="6619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6189980" y="4777105"/>
            <a:ext cx="0" cy="257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V="1">
            <a:off x="2924810" y="4778375"/>
            <a:ext cx="0" cy="257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flipV="1">
            <a:off x="9544685" y="4778375"/>
            <a:ext cx="0" cy="257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 flipV="1">
            <a:off x="7948295" y="5036185"/>
            <a:ext cx="0" cy="257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4518660" y="5034915"/>
            <a:ext cx="0" cy="257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6795770" y="5260340"/>
            <a:ext cx="2199640" cy="328295"/>
            <a:chOff x="4143851" y="532568"/>
            <a:chExt cx="4142700" cy="584449"/>
          </a:xfrm>
        </p:grpSpPr>
        <p:sp>
          <p:nvSpPr>
            <p:cNvPr id="94" name="圆角矩形 93"/>
            <p:cNvSpPr/>
            <p:nvPr/>
          </p:nvSpPr>
          <p:spPr>
            <a:xfrm>
              <a:off x="4143851" y="532568"/>
              <a:ext cx="4142700" cy="5844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241300" dist="1778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95" name="圆角矩形 94"/>
            <p:cNvSpPr/>
            <p:nvPr/>
          </p:nvSpPr>
          <p:spPr>
            <a:xfrm>
              <a:off x="4177197" y="548816"/>
              <a:ext cx="4088103" cy="5519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9000"/>
                  </a:schemeClr>
                </a:gs>
                <a:gs pos="67000">
                  <a:srgbClr val="F9F9F9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96" name="矩形 95"/>
          <p:cNvSpPr/>
          <p:nvPr/>
        </p:nvSpPr>
        <p:spPr>
          <a:xfrm>
            <a:off x="7090410" y="5293995"/>
            <a:ext cx="1716405" cy="27559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MS PGothic" panose="020B0600070205080204" charset="-128"/>
                <a:ea typeface="MS PGothic" panose="020B0600070205080204" charset="-128"/>
                <a:cs typeface="微软雅黑" panose="020B0503020204020204" charset="-122"/>
              </a:rPr>
              <a:t>日本</a:t>
            </a:r>
            <a:r>
              <a:rPr lang="ja-JP" altLang="en-US" sz="1200" b="1" dirty="0">
                <a:latin typeface="MS PGothic" panose="020B0600070205080204" charset="-128"/>
                <a:ea typeface="MS PGothic" panose="020B0600070205080204" charset="-128"/>
                <a:cs typeface="微软雅黑" panose="020B0503020204020204" charset="-122"/>
              </a:rPr>
              <a:t>研究所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-176530"/>
            <a:ext cx="5864860" cy="10001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64080" y="366395"/>
            <a:ext cx="54622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1.3  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産業</a:t>
            </a:r>
            <a:r>
              <a:rPr 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レイアウト</a:t>
            </a:r>
            <a:endParaRPr lang="zh-CN" altLang="en-US" sz="2000" b="1" kern="1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S PGothic" panose="020B0600070205080204" charset="-128"/>
              <a:ea typeface="MS PGothic" panose="020B0600070205080204" charset="-128"/>
              <a:cs typeface="MS PGothic" panose="020B0600070205080204" charset="-128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636510" y="3222625"/>
            <a:ext cx="1337310" cy="1109345"/>
            <a:chOff x="12208" y="5356"/>
            <a:chExt cx="2106" cy="1747"/>
          </a:xfrm>
        </p:grpSpPr>
        <p:cxnSp>
          <p:nvCxnSpPr>
            <p:cNvPr id="10" name="直接箭头连接符 9"/>
            <p:cNvCxnSpPr>
              <a:endCxn id="40" idx="2"/>
            </p:cNvCxnSpPr>
            <p:nvPr/>
          </p:nvCxnSpPr>
          <p:spPr>
            <a:xfrm flipV="1">
              <a:off x="12208" y="5356"/>
              <a:ext cx="2106" cy="983"/>
            </a:xfrm>
            <a:prstGeom prst="straightConnector1">
              <a:avLst/>
            </a:prstGeom>
            <a:ln>
              <a:prstDash val="sysDot"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>
              <a:endCxn id="118" idx="2"/>
            </p:cNvCxnSpPr>
            <p:nvPr/>
          </p:nvCxnSpPr>
          <p:spPr>
            <a:xfrm>
              <a:off x="12259" y="6216"/>
              <a:ext cx="2055" cy="887"/>
            </a:xfrm>
            <a:prstGeom prst="straightConnector1">
              <a:avLst/>
            </a:prstGeom>
            <a:ln>
              <a:prstDash val="sysDot"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千库网_地球日蓝色地球自转动图gif_GIF编号3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60" y="1650365"/>
            <a:ext cx="6608445" cy="371729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2822193" y="2837719"/>
            <a:ext cx="1146223" cy="1512666"/>
            <a:chOff x="4226" y="4464"/>
            <a:chExt cx="2845" cy="2426"/>
          </a:xfrm>
        </p:grpSpPr>
        <p:cxnSp>
          <p:nvCxnSpPr>
            <p:cNvPr id="52" name="直接箭头连接符 51"/>
            <p:cNvCxnSpPr>
              <a:endCxn id="69" idx="0"/>
            </p:cNvCxnSpPr>
            <p:nvPr/>
          </p:nvCxnSpPr>
          <p:spPr>
            <a:xfrm flipH="1" flipV="1">
              <a:off x="4227" y="5544"/>
              <a:ext cx="2844" cy="593"/>
            </a:xfrm>
            <a:prstGeom prst="straightConnector1">
              <a:avLst/>
            </a:prstGeom>
            <a:ln>
              <a:prstDash val="sysDot"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箭头连接符 1"/>
            <p:cNvCxnSpPr>
              <a:endCxn id="64" idx="0"/>
            </p:cNvCxnSpPr>
            <p:nvPr/>
          </p:nvCxnSpPr>
          <p:spPr>
            <a:xfrm flipH="1" flipV="1">
              <a:off x="4226" y="4464"/>
              <a:ext cx="2835" cy="1636"/>
            </a:xfrm>
            <a:prstGeom prst="straightConnector1">
              <a:avLst/>
            </a:prstGeom>
            <a:ln>
              <a:prstDash val="sysDot"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>
              <a:endCxn id="43" idx="0"/>
            </p:cNvCxnSpPr>
            <p:nvPr/>
          </p:nvCxnSpPr>
          <p:spPr>
            <a:xfrm flipH="1">
              <a:off x="4265" y="6346"/>
              <a:ext cx="2410" cy="544"/>
            </a:xfrm>
            <a:prstGeom prst="straightConnector1">
              <a:avLst/>
            </a:prstGeom>
            <a:ln>
              <a:prstDash val="sysDot"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对角圆角矩形 63"/>
          <p:cNvSpPr/>
          <p:nvPr/>
        </p:nvSpPr>
        <p:spPr>
          <a:xfrm>
            <a:off x="970280" y="2616835"/>
            <a:ext cx="1852295" cy="441926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有機</a:t>
            </a:r>
            <a:r>
              <a:rPr lang="en-US" altLang="zh-CN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EL</a:t>
            </a:r>
            <a:r>
              <a:rPr lang="zh-CN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材料</a:t>
            </a:r>
            <a:endParaRPr lang="zh-CN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S PGothic" panose="020B0600070205080204" charset="-128"/>
              <a:ea typeface="MS PGothic" panose="020B0600070205080204" charset="-128"/>
              <a:cs typeface="MS PGothic" panose="020B0600070205080204" charset="-128"/>
              <a:sym typeface="+mn-ea"/>
            </a:endParaRPr>
          </a:p>
        </p:txBody>
      </p:sp>
      <p:sp>
        <p:nvSpPr>
          <p:cNvPr id="69" name="对角圆角矩形 68"/>
          <p:cNvSpPr/>
          <p:nvPr/>
        </p:nvSpPr>
        <p:spPr>
          <a:xfrm>
            <a:off x="970280" y="3288030"/>
            <a:ext cx="1852295" cy="445178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TFE</a:t>
            </a:r>
            <a:r>
              <a:rPr lang="ja-JP" altLang="en-US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封止</a:t>
            </a:r>
            <a:r>
              <a:rPr lang="zh-CN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材料</a:t>
            </a:r>
            <a:endParaRPr lang="zh-CN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S PGothic" panose="020B0600070205080204" charset="-128"/>
              <a:ea typeface="MS PGothic" panose="020B0600070205080204" charset="-128"/>
              <a:cs typeface="MS PGothic" panose="020B0600070205080204" charset="-128"/>
              <a:sym typeface="+mn-ea"/>
            </a:endParaRPr>
          </a:p>
        </p:txBody>
      </p:sp>
      <p:sp>
        <p:nvSpPr>
          <p:cNvPr id="118" name="对角圆角矩形 117"/>
          <p:cNvSpPr/>
          <p:nvPr/>
        </p:nvSpPr>
        <p:spPr>
          <a:xfrm>
            <a:off x="8973820" y="4110990"/>
            <a:ext cx="1852295" cy="441926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ja-JP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rPr>
              <a:t>蒸発機</a:t>
            </a:r>
          </a:p>
        </p:txBody>
      </p:sp>
      <p:sp>
        <p:nvSpPr>
          <p:cNvPr id="40" name="对角圆角矩形 39"/>
          <p:cNvSpPr/>
          <p:nvPr/>
        </p:nvSpPr>
        <p:spPr>
          <a:xfrm>
            <a:off x="8973820" y="3001645"/>
            <a:ext cx="1852295" cy="441926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ja-JP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rPr>
              <a:t>蒸発源</a:t>
            </a:r>
          </a:p>
        </p:txBody>
      </p:sp>
      <p:sp>
        <p:nvSpPr>
          <p:cNvPr id="43" name="对角圆角矩形 42"/>
          <p:cNvSpPr/>
          <p:nvPr/>
        </p:nvSpPr>
        <p:spPr>
          <a:xfrm>
            <a:off x="985725" y="4129405"/>
            <a:ext cx="1852295" cy="441928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rPr>
              <a:t>高分子</a:t>
            </a:r>
            <a:r>
              <a:rPr lang="ja-JP" altLang="zh-CN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rPr>
              <a:t>膜</a:t>
            </a:r>
            <a:r>
              <a:rPr lang="zh-CN" sz="20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rPr>
              <a:t>材料</a:t>
            </a:r>
            <a:endParaRPr lang="zh-CN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S PGothic" panose="020B0600070205080204" charset="-128"/>
              <a:ea typeface="MS PGothic" panose="020B0600070205080204" charset="-128"/>
              <a:cs typeface="+mn-ea"/>
              <a:sym typeface="+mn-ea"/>
            </a:endParaRPr>
          </a:p>
        </p:txBody>
      </p:sp>
      <p:pic>
        <p:nvPicPr>
          <p:cNvPr id="3" name="图片 2" descr="千库网_蓝色发光标题栏人名条姓名条边框_元素编号13407608"/>
          <p:cNvPicPr>
            <a:picLocks noChangeAspect="1"/>
          </p:cNvPicPr>
          <p:nvPr/>
        </p:nvPicPr>
        <p:blipFill>
          <a:blip r:embed="rId4"/>
          <a:srcRect t="39859" b="42150"/>
          <a:stretch>
            <a:fillRect/>
          </a:stretch>
        </p:blipFill>
        <p:spPr>
          <a:xfrm>
            <a:off x="3265170" y="3444875"/>
            <a:ext cx="2322830" cy="784860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3667760" y="3640455"/>
            <a:ext cx="16046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材料</a:t>
            </a:r>
            <a:r>
              <a:rPr lang="ja-JP" altLang="zh-CN" sz="24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領域</a:t>
            </a:r>
          </a:p>
        </p:txBody>
      </p:sp>
      <p:pic>
        <p:nvPicPr>
          <p:cNvPr id="6" name="图片 5" descr="千库网_蓝色发光标题栏人名条姓名条边框_元素编号13407608"/>
          <p:cNvPicPr>
            <a:picLocks noChangeAspect="1"/>
          </p:cNvPicPr>
          <p:nvPr/>
        </p:nvPicPr>
        <p:blipFill>
          <a:blip r:embed="rId4"/>
          <a:srcRect t="39859" b="42150"/>
          <a:stretch>
            <a:fillRect/>
          </a:stretch>
        </p:blipFill>
        <p:spPr>
          <a:xfrm flipH="1">
            <a:off x="6091555" y="3444875"/>
            <a:ext cx="2329815" cy="7848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91910" y="3648710"/>
            <a:ext cx="16046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ja-JP" altLang="zh-CN" sz="24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設備領域</a:t>
            </a:r>
            <a:endParaRPr lang="zh-CN" altLang="en-US" sz="2400" b="1" kern="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3" name="图片 36" descr="千库网_蓝色发光标题栏人名条姓名条边框_元素编号13407608"/>
          <p:cNvPicPr>
            <a:picLocks noChangeAspect="1"/>
          </p:cNvPicPr>
          <p:nvPr/>
        </p:nvPicPr>
        <p:blipFill>
          <a:blip r:embed="rId5" cstate="print"/>
          <a:srcRect t="39859" b="42150"/>
          <a:stretch>
            <a:fillRect/>
          </a:stretch>
        </p:blipFill>
        <p:spPr>
          <a:xfrm>
            <a:off x="4472778" y="4352854"/>
            <a:ext cx="2850858" cy="770058"/>
          </a:xfrm>
          <a:prstGeom prst="rect">
            <a:avLst/>
          </a:prstGeom>
        </p:spPr>
      </p:pic>
      <p:cxnSp>
        <p:nvCxnSpPr>
          <p:cNvPr id="106" name="直接箭头连接符 46"/>
          <p:cNvCxnSpPr>
            <a:endCxn id="9" idx="3"/>
          </p:cNvCxnSpPr>
          <p:nvPr/>
        </p:nvCxnSpPr>
        <p:spPr>
          <a:xfrm flipH="1">
            <a:off x="3519601" y="4985083"/>
            <a:ext cx="2030095" cy="602615"/>
          </a:xfrm>
          <a:prstGeom prst="straightConnector1">
            <a:avLst/>
          </a:prstGeom>
          <a:ln>
            <a:prstDash val="sysDot"/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箭头连接符 47"/>
          <p:cNvCxnSpPr/>
          <p:nvPr/>
        </p:nvCxnSpPr>
        <p:spPr>
          <a:xfrm>
            <a:off x="5904661" y="4994906"/>
            <a:ext cx="2082800" cy="593090"/>
          </a:xfrm>
          <a:prstGeom prst="straightConnector1">
            <a:avLst/>
          </a:prstGeom>
          <a:ln>
            <a:prstDash val="sysDot"/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895850" y="4534535"/>
            <a:ext cx="21977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ja-JP" altLang="zh-CN" sz="24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工業</a:t>
            </a:r>
            <a:r>
              <a:rPr lang="en-US" altLang="zh-CN" sz="24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software</a:t>
            </a:r>
          </a:p>
        </p:txBody>
      </p:sp>
      <p:sp>
        <p:nvSpPr>
          <p:cNvPr id="9" name="对角圆角矩形 8"/>
          <p:cNvSpPr/>
          <p:nvPr/>
        </p:nvSpPr>
        <p:spPr>
          <a:xfrm>
            <a:off x="1337310" y="5588000"/>
            <a:ext cx="4364990" cy="408430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生産制御ソフトウエア</a:t>
            </a: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:MES/EAS/MCS</a:t>
            </a:r>
          </a:p>
        </p:txBody>
      </p:sp>
      <p:sp>
        <p:nvSpPr>
          <p:cNvPr id="11" name="对角圆角矩形 10"/>
          <p:cNvSpPr/>
          <p:nvPr/>
        </p:nvSpPr>
        <p:spPr>
          <a:xfrm>
            <a:off x="6159500" y="5588000"/>
            <a:ext cx="4777105" cy="408148"/>
          </a:xfrm>
          <a:prstGeom prst="round2Diag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00"/>
            <a:r>
              <a:rPr lang="ja-JP" alt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生産評価ソフトウエア</a:t>
            </a: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:</a:t>
            </a:r>
            <a:r>
              <a:rPr lang="ja-JP" alt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報告</a:t>
            </a: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/YMS/FDC</a:t>
            </a:r>
          </a:p>
        </p:txBody>
      </p:sp>
      <p:pic>
        <p:nvPicPr>
          <p:cNvPr id="38" name="图片 37" descr="千库网_蓝色发光标题栏人名条姓名条边框_元素编号13407608"/>
          <p:cNvPicPr>
            <a:picLocks noChangeAspect="1"/>
          </p:cNvPicPr>
          <p:nvPr/>
        </p:nvPicPr>
        <p:blipFill>
          <a:blip r:embed="rId4"/>
          <a:srcRect l="17554" t="39859" b="42150"/>
          <a:stretch>
            <a:fillRect/>
          </a:stretch>
        </p:blipFill>
        <p:spPr>
          <a:xfrm>
            <a:off x="846455" y="957580"/>
            <a:ext cx="7423150" cy="89281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929640" y="1093470"/>
            <a:ext cx="56222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"国産に代わる"と"ネックを解決する"を使命として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358172" y="1761207"/>
            <a:ext cx="4981807" cy="2652507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-176530"/>
            <a:ext cx="5864860" cy="10001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64080" y="366395"/>
            <a:ext cx="54622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1.4   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生産基地</a:t>
            </a:r>
          </a:p>
        </p:txBody>
      </p:sp>
      <p:pic>
        <p:nvPicPr>
          <p:cNvPr id="7" name="图片 6" descr="C:/Users/zq/AppData/Local/Temp/picturescale_20201122103804/output_20201122103807.pngoutput_2020112210380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25041" y="1771840"/>
            <a:ext cx="5007935" cy="26532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2" name="文本框 7"/>
          <p:cNvSpPr txBox="1"/>
          <p:nvPr/>
        </p:nvSpPr>
        <p:spPr>
          <a:xfrm>
            <a:off x="2614930" y="1274445"/>
            <a:ext cx="1628775" cy="39116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ja-JP" altLang="en-US" sz="16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長春</a:t>
            </a:r>
            <a:r>
              <a:rPr kumimoji="1" lang="en-US" altLang="zh-CN" sz="16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rPr>
              <a:t>OLED</a:t>
            </a:r>
          </a:p>
        </p:txBody>
      </p:sp>
      <p:sp>
        <p:nvSpPr>
          <p:cNvPr id="2" name="文本框 7"/>
          <p:cNvSpPr txBox="1"/>
          <p:nvPr/>
        </p:nvSpPr>
        <p:spPr>
          <a:xfrm>
            <a:off x="7294245" y="1274445"/>
            <a:ext cx="3109595" cy="39116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</p:spPr>
        <p:txBody>
          <a:bodyPr wrap="square" lIns="121917" tIns="60958" rIns="121917" bIns="60958" rtlCol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kumimoji="1" lang="zh-CN" altLang="en-US" sz="16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上海</a:t>
            </a:r>
            <a:r>
              <a:rPr kumimoji="1" lang="en-US" altLang="ja-JP" sz="16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OLED</a:t>
            </a:r>
            <a:r>
              <a:rPr kumimoji="1" lang="zh-CN" altLang="en-US" sz="16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  上海升翕</a:t>
            </a:r>
            <a:r>
              <a:rPr kumimoji="1" lang="en-US" altLang="zh-CN" sz="1600" b="1" dirty="0">
                <a:solidFill>
                  <a:schemeClr val="bg1"/>
                </a:solidFill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(SSOT)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546860" y="4646930"/>
            <a:ext cx="3924300" cy="374015"/>
            <a:chOff x="504" y="9678"/>
            <a:chExt cx="6180" cy="589"/>
          </a:xfrm>
        </p:grpSpPr>
        <p:grpSp>
          <p:nvGrpSpPr>
            <p:cNvPr id="3" name="组合 2"/>
            <p:cNvGrpSpPr/>
            <p:nvPr/>
          </p:nvGrpSpPr>
          <p:grpSpPr>
            <a:xfrm>
              <a:off x="1434" y="9714"/>
              <a:ext cx="5250" cy="517"/>
              <a:chOff x="4143851" y="532568"/>
              <a:chExt cx="4142700" cy="584449"/>
            </a:xfrm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4" name="圆角矩形 3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2070" y="9755"/>
              <a:ext cx="4000" cy="43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ja-JP" altLang="en-US" sz="1200" b="1" kern="100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有機</a:t>
              </a:r>
              <a:r>
                <a:rPr lang="en-US" altLang="zh-CN" sz="1200" b="1" kern="100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EL</a:t>
              </a:r>
              <a:r>
                <a:rPr lang="zh-CN" altLang="en-US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、</a:t>
              </a:r>
              <a:r>
                <a:rPr lang="en-US" altLang="zh-CN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TFE Ink</a:t>
              </a:r>
              <a:r>
                <a:rPr lang="ja-JP" altLang="en-US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などの</a:t>
              </a:r>
              <a:r>
                <a:rPr lang="zh-CN" altLang="en-US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材料</a:t>
              </a:r>
              <a:endPara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endParaRPr>
            </a:p>
          </p:txBody>
        </p:sp>
        <p:sp>
          <p:nvSpPr>
            <p:cNvPr id="12" name="对角圆角矩形 11"/>
            <p:cNvSpPr/>
            <p:nvPr/>
          </p:nvSpPr>
          <p:spPr>
            <a:xfrm>
              <a:off x="504" y="9678"/>
              <a:ext cx="1410" cy="589"/>
            </a:xfrm>
            <a:prstGeom prst="round2DiagRect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270000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ja-JP" altLang="zh-CN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S PGothic" panose="020B0600070205080204" charset="-128"/>
                  <a:ea typeface="MS PGothic" panose="020B0600070205080204" charset="-128"/>
                  <a:cs typeface="+mn-ea"/>
                  <a:sym typeface="+mn-ea"/>
                </a:rPr>
                <a:t>製品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46860" y="5200015"/>
            <a:ext cx="3924300" cy="374015"/>
            <a:chOff x="504" y="9678"/>
            <a:chExt cx="6180" cy="589"/>
          </a:xfrm>
        </p:grpSpPr>
        <p:grpSp>
          <p:nvGrpSpPr>
            <p:cNvPr id="19" name="组合 18"/>
            <p:cNvGrpSpPr/>
            <p:nvPr/>
          </p:nvGrpSpPr>
          <p:grpSpPr>
            <a:xfrm>
              <a:off x="1434" y="9714"/>
              <a:ext cx="5250" cy="517"/>
              <a:chOff x="4143851" y="532568"/>
              <a:chExt cx="4142700" cy="584449"/>
            </a:xfrm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20" name="圆角矩形 19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2070" y="9755"/>
              <a:ext cx="4000" cy="43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2</a:t>
              </a:r>
              <a:r>
                <a:rPr lang="zh-CN" altLang="en-US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万㎡</a:t>
              </a:r>
              <a:endPara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endParaRPr>
            </a:p>
          </p:txBody>
        </p:sp>
        <p:sp>
          <p:nvSpPr>
            <p:cNvPr id="24" name="对角圆角矩形 23"/>
            <p:cNvSpPr/>
            <p:nvPr/>
          </p:nvSpPr>
          <p:spPr>
            <a:xfrm>
              <a:off x="504" y="9678"/>
              <a:ext cx="1410" cy="589"/>
            </a:xfrm>
            <a:prstGeom prst="round2DiagRect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270000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ja-JP" altLang="zh-CN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S PGothic" panose="020B0600070205080204" charset="-128"/>
                  <a:ea typeface="MS PGothic" panose="020B0600070205080204" charset="-128"/>
                  <a:cs typeface="+mn-ea"/>
                  <a:sym typeface="+mn-ea"/>
                </a:rPr>
                <a:t>面積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546860" y="5556885"/>
            <a:ext cx="3924300" cy="556895"/>
            <a:chOff x="504" y="9390"/>
            <a:chExt cx="6180" cy="877"/>
          </a:xfrm>
        </p:grpSpPr>
        <p:grpSp>
          <p:nvGrpSpPr>
            <p:cNvPr id="26" name="组合 25"/>
            <p:cNvGrpSpPr/>
            <p:nvPr/>
          </p:nvGrpSpPr>
          <p:grpSpPr>
            <a:xfrm>
              <a:off x="1434" y="9714"/>
              <a:ext cx="5250" cy="517"/>
              <a:chOff x="4143851" y="532568"/>
              <a:chExt cx="4142700" cy="584449"/>
            </a:xfrm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27" name="圆角矩形 26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2070" y="9390"/>
              <a:ext cx="4000" cy="87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zh-CN" altLang="en-US" sz="1200" b="1" dirty="0">
                  <a:latin typeface="MS PGothic" panose="020B0600070205080204" charset="-128"/>
                  <a:ea typeface="MS PGothic" panose="020B0600070205080204" charset="-128"/>
                  <a:cs typeface="微软雅黑" panose="020B0503020204020204" charset="-122"/>
                  <a:sym typeface="+mn-ea"/>
                </a:rPr>
                <a:t>吉林省</a:t>
              </a:r>
              <a:r>
                <a:rPr lang="ja-JP" altLang="zh-CN" sz="1200" b="1" dirty="0">
                  <a:latin typeface="MS PGothic" panose="020B0600070205080204" charset="-128"/>
                  <a:ea typeface="MS PGothic" panose="020B0600070205080204" charset="-128"/>
                  <a:cs typeface="微软雅黑" panose="020B0503020204020204" charset="-122"/>
                  <a:sym typeface="+mn-ea"/>
                </a:rPr>
                <a:t>長春</a:t>
              </a:r>
              <a:r>
                <a:rPr lang="zh-CN" altLang="en-US" sz="1200" b="1" dirty="0">
                  <a:latin typeface="MS PGothic" panose="020B0600070205080204" charset="-128"/>
                  <a:ea typeface="MS PGothic" panose="020B0600070205080204" charset="-128"/>
                  <a:cs typeface="微软雅黑" panose="020B0503020204020204" charset="-122"/>
                  <a:sym typeface="+mn-ea"/>
                </a:rPr>
                <a:t>市合隆</a:t>
              </a:r>
              <a:r>
                <a:rPr lang="ja-JP" altLang="zh-CN" sz="1200" b="1" dirty="0">
                  <a:latin typeface="MS PGothic" panose="020B0600070205080204" charset="-128"/>
                  <a:ea typeface="MS PGothic" panose="020B0600070205080204" charset="-128"/>
                  <a:cs typeface="微软雅黑" panose="020B0503020204020204" charset="-122"/>
                  <a:sym typeface="+mn-ea"/>
                </a:rPr>
                <a:t>経済開発</a:t>
              </a:r>
              <a:r>
                <a:rPr lang="zh-CN" altLang="en-US" sz="1200" b="1" dirty="0">
                  <a:latin typeface="MS PGothic" panose="020B0600070205080204" charset="-128"/>
                  <a:ea typeface="MS PGothic" panose="020B0600070205080204" charset="-128"/>
                  <a:cs typeface="微软雅黑" panose="020B0503020204020204" charset="-122"/>
                  <a:sym typeface="+mn-ea"/>
                </a:rPr>
                <a:t>区</a:t>
              </a:r>
              <a:endParaRPr lang="zh-CN" altLang="en-US" sz="1200" b="1" dirty="0">
                <a:latin typeface="MS PGothic" panose="020B0600070205080204" charset="-128"/>
                <a:ea typeface="MS PGothic" panose="020B0600070205080204" charset="-128"/>
                <a:cs typeface="微软雅黑" panose="020B0503020204020204" charset="-122"/>
              </a:endParaRPr>
            </a:p>
          </p:txBody>
        </p:sp>
        <p:sp>
          <p:nvSpPr>
            <p:cNvPr id="30" name="对角圆角矩形 29"/>
            <p:cNvSpPr/>
            <p:nvPr/>
          </p:nvSpPr>
          <p:spPr>
            <a:xfrm>
              <a:off x="504" y="9678"/>
              <a:ext cx="1410" cy="589"/>
            </a:xfrm>
            <a:prstGeom prst="round2DiagRect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270000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ja-JP" altLang="zh-CN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S PGothic" panose="020B0600070205080204" charset="-128"/>
                  <a:ea typeface="MS PGothic" panose="020B0600070205080204" charset="-128"/>
                  <a:cs typeface="+mn-ea"/>
                  <a:sym typeface="+mn-ea"/>
                </a:rPr>
                <a:t>住所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03415" y="4647565"/>
            <a:ext cx="5092574" cy="373380"/>
            <a:chOff x="504" y="9678"/>
            <a:chExt cx="7066" cy="588"/>
          </a:xfrm>
        </p:grpSpPr>
        <p:grpSp>
          <p:nvGrpSpPr>
            <p:cNvPr id="32" name="组合 31"/>
            <p:cNvGrpSpPr/>
            <p:nvPr/>
          </p:nvGrpSpPr>
          <p:grpSpPr>
            <a:xfrm>
              <a:off x="1434" y="9714"/>
              <a:ext cx="5250" cy="517"/>
              <a:chOff x="4143851" y="532568"/>
              <a:chExt cx="4142700" cy="584449"/>
            </a:xfrm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36" name="圆角矩形 35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40" name="对角圆角矩形 39"/>
            <p:cNvSpPr/>
            <p:nvPr/>
          </p:nvSpPr>
          <p:spPr>
            <a:xfrm>
              <a:off x="504" y="9678"/>
              <a:ext cx="1410" cy="588"/>
            </a:xfrm>
            <a:prstGeom prst="round2DiagRect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270000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ja-JP" altLang="zh-CN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S PGothic" panose="020B0600070205080204" charset="-128"/>
                  <a:ea typeface="MS PGothic" panose="020B0600070205080204" charset="-128"/>
                  <a:cs typeface="+mn-ea"/>
                  <a:sym typeface="+mn-ea"/>
                </a:rPr>
                <a:t>製品</a:t>
              </a:r>
              <a:endParaRPr lang="zh-CN" alt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950" y="9755"/>
              <a:ext cx="5620" cy="43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ja-JP" altLang="en-US" sz="1200" b="1" kern="100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有機</a:t>
              </a:r>
              <a:r>
                <a:rPr lang="en-US" altLang="zh-CN" sz="1200" b="1" kern="100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EL</a:t>
              </a:r>
              <a:r>
                <a:rPr lang="zh-CN" altLang="en-US" sz="1200" b="1" kern="100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材料、高分子膜材料、</a:t>
              </a:r>
              <a:r>
                <a:rPr lang="ja-JP" altLang="zh-CN" sz="1200" b="1" kern="100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蒸発</a:t>
              </a:r>
              <a:r>
                <a:rPr lang="zh-CN" altLang="en-US" sz="1200" b="1" kern="100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源、</a:t>
              </a:r>
              <a:r>
                <a:rPr lang="ja-JP" altLang="zh-CN" sz="1200" b="1" kern="100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蒸着機など</a:t>
              </a:r>
              <a:endPara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003415" y="5200650"/>
            <a:ext cx="4479925" cy="373380"/>
            <a:chOff x="504" y="9678"/>
            <a:chExt cx="6180" cy="588"/>
          </a:xfrm>
        </p:grpSpPr>
        <p:grpSp>
          <p:nvGrpSpPr>
            <p:cNvPr id="43" name="组合 42"/>
            <p:cNvGrpSpPr/>
            <p:nvPr/>
          </p:nvGrpSpPr>
          <p:grpSpPr>
            <a:xfrm>
              <a:off x="1434" y="9714"/>
              <a:ext cx="5250" cy="517"/>
              <a:chOff x="4143851" y="532568"/>
              <a:chExt cx="4142700" cy="584449"/>
            </a:xfrm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48" name="圆角矩形 47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49" name="圆角矩形 48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0" name="矩形 49"/>
            <p:cNvSpPr/>
            <p:nvPr/>
          </p:nvSpPr>
          <p:spPr>
            <a:xfrm>
              <a:off x="1957" y="9755"/>
              <a:ext cx="4000" cy="43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6</a:t>
              </a:r>
              <a:r>
                <a:rPr lang="zh-CN" altLang="en-US" sz="1200" b="1" dirty="0"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  <a:sym typeface="+mn-ea"/>
                </a:rPr>
                <a:t>万㎡</a:t>
              </a:r>
              <a:endParaRPr lang="zh-CN" altLang="en-US" sz="1200" b="1" dirty="0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</a:endParaRPr>
            </a:p>
          </p:txBody>
        </p:sp>
        <p:sp>
          <p:nvSpPr>
            <p:cNvPr id="51" name="对角圆角矩形 50"/>
            <p:cNvSpPr/>
            <p:nvPr/>
          </p:nvSpPr>
          <p:spPr>
            <a:xfrm>
              <a:off x="504" y="9678"/>
              <a:ext cx="1410" cy="588"/>
            </a:xfrm>
            <a:prstGeom prst="round2DiagRect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270000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ja-JP" altLang="zh-CN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S PGothic" panose="020B0600070205080204" charset="-128"/>
                  <a:ea typeface="MS PGothic" panose="020B0600070205080204" charset="-128"/>
                  <a:cs typeface="+mn-ea"/>
                  <a:sym typeface="+mn-ea"/>
                </a:rPr>
                <a:t>面積</a:t>
              </a:r>
              <a:endParaRPr lang="zh-CN" alt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012940" y="5557520"/>
            <a:ext cx="4479925" cy="556260"/>
            <a:chOff x="504" y="9390"/>
            <a:chExt cx="6180" cy="876"/>
          </a:xfrm>
        </p:grpSpPr>
        <p:grpSp>
          <p:nvGrpSpPr>
            <p:cNvPr id="53" name="组合 52"/>
            <p:cNvGrpSpPr/>
            <p:nvPr/>
          </p:nvGrpSpPr>
          <p:grpSpPr>
            <a:xfrm>
              <a:off x="1434" y="9714"/>
              <a:ext cx="5250" cy="517"/>
              <a:chOff x="4143851" y="532568"/>
              <a:chExt cx="4142700" cy="584449"/>
            </a:xfrm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54" name="圆角矩形 53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41300" dist="1778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7" name="矩形 56"/>
            <p:cNvSpPr/>
            <p:nvPr/>
          </p:nvSpPr>
          <p:spPr>
            <a:xfrm>
              <a:off x="1944" y="9390"/>
              <a:ext cx="4000" cy="87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zh-CN" altLang="en-US" sz="1200" b="1" kern="100" dirty="0">
                  <a:latin typeface="MS PGothic" panose="020B0600070205080204" charset="-128"/>
                  <a:ea typeface="MS PGothic" panose="020B0600070205080204" charset="-128"/>
                  <a:cs typeface="Times New Roman" panose="02020603050405020304" pitchFamily="18" charset="0"/>
                  <a:sym typeface="+mn-ea"/>
                </a:rPr>
                <a:t>上海市金山</a:t>
              </a:r>
              <a:r>
                <a:rPr lang="ja-JP" altLang="zh-CN" sz="1200" b="1" kern="100" dirty="0">
                  <a:latin typeface="MS PGothic" panose="020B0600070205080204" charset="-128"/>
                  <a:ea typeface="MS PGothic" panose="020B0600070205080204" charset="-128"/>
                  <a:cs typeface="Times New Roman" panose="02020603050405020304" pitchFamily="18" charset="0"/>
                  <a:sym typeface="+mn-ea"/>
                </a:rPr>
                <a:t>工業</a:t>
              </a:r>
              <a:r>
                <a:rPr lang="zh-CN" altLang="en-US" sz="1200" b="1" kern="100" dirty="0">
                  <a:latin typeface="MS PGothic" panose="020B0600070205080204" charset="-128"/>
                  <a:ea typeface="MS PGothic" panose="020B0600070205080204" charset="-128"/>
                  <a:cs typeface="Times New Roman" panose="02020603050405020304" pitchFamily="18" charset="0"/>
                  <a:sym typeface="+mn-ea"/>
                </a:rPr>
                <a:t>区新材料</a:t>
              </a:r>
              <a:r>
                <a:rPr lang="ja-JP" altLang="zh-CN" sz="1200" b="1" kern="100" dirty="0">
                  <a:latin typeface="MS PGothic" panose="020B0600070205080204" charset="-128"/>
                  <a:ea typeface="MS PGothic" panose="020B0600070205080204" charset="-128"/>
                  <a:cs typeface="Times New Roman" panose="02020603050405020304" pitchFamily="18" charset="0"/>
                  <a:sym typeface="+mn-ea"/>
                </a:rPr>
                <a:t>産業園</a:t>
              </a:r>
            </a:p>
          </p:txBody>
        </p:sp>
        <p:sp>
          <p:nvSpPr>
            <p:cNvPr id="59" name="对角圆角矩形 58"/>
            <p:cNvSpPr/>
            <p:nvPr/>
          </p:nvSpPr>
          <p:spPr>
            <a:xfrm>
              <a:off x="504" y="9678"/>
              <a:ext cx="1410" cy="588"/>
            </a:xfrm>
            <a:prstGeom prst="round2DiagRect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270000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ja-JP" altLang="zh-CN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S PGothic" panose="020B0600070205080204" charset="-128"/>
                  <a:ea typeface="MS PGothic" panose="020B0600070205080204" charset="-128"/>
                  <a:cs typeface="+mn-ea"/>
                  <a:sym typeface="+mn-ea"/>
                </a:rPr>
                <a:t>住所</a:t>
              </a:r>
              <a:endParaRPr lang="zh-CN" alt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+mn-ea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-176530"/>
            <a:ext cx="5864860" cy="10001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64080" y="366395"/>
            <a:ext cx="54622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1.6   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財務状況</a:t>
            </a:r>
          </a:p>
        </p:txBody>
      </p:sp>
      <p:graphicFrame>
        <p:nvGraphicFramePr>
          <p:cNvPr id="2" name="表格 1"/>
          <p:cNvGraphicFramePr/>
          <p:nvPr/>
        </p:nvGraphicFramePr>
        <p:xfrm>
          <a:off x="657225" y="833120"/>
          <a:ext cx="10753725" cy="462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2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過去3年間の売上</a:t>
                      </a:r>
                      <a:r>
                        <a:rPr lang="ja-JP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高</a:t>
                      </a:r>
                      <a:r>
                        <a:rPr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および当期純利益</a:t>
                      </a:r>
                    </a:p>
                  </a:txBody>
                  <a:tcPr anchor="ctr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图表 2"/>
          <p:cNvGraphicFramePr/>
          <p:nvPr/>
        </p:nvGraphicFramePr>
        <p:xfrm>
          <a:off x="1420495" y="1431925"/>
          <a:ext cx="9264650" cy="482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299710" y="1431925"/>
            <a:ext cx="890905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zh-CN" sz="1400" b="1"/>
              <a:t>売上</a:t>
            </a:r>
            <a:r>
              <a:rPr lang="ja-JP" sz="1400" b="1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高</a:t>
            </a:r>
            <a:endParaRPr lang="ja-JP" altLang="zh-CN" sz="1400" b="1"/>
          </a:p>
        </p:txBody>
      </p:sp>
      <p:sp>
        <p:nvSpPr>
          <p:cNvPr id="6" name="文本框 5"/>
          <p:cNvSpPr txBox="1"/>
          <p:nvPr/>
        </p:nvSpPr>
        <p:spPr>
          <a:xfrm>
            <a:off x="6548120" y="1431925"/>
            <a:ext cx="1303655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sz="1400" b="1"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当期純利益</a:t>
            </a:r>
            <a:endParaRPr lang="ja-JP" altLang="zh-CN" sz="1400" b="1">
              <a:latin typeface="MS PGothic" panose="020B0600070205080204" charset="-128"/>
              <a:ea typeface="MS PGothic" panose="020B060007020508020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3123"/>
          <p:cNvPicPr>
            <a:picLocks noChangeAspect="1"/>
          </p:cNvPicPr>
          <p:nvPr/>
        </p:nvPicPr>
        <p:blipFill>
          <a:blip r:embed="rId2"/>
          <a:srcRect l="12975"/>
          <a:stretch>
            <a:fillRect/>
          </a:stretch>
        </p:blipFill>
        <p:spPr>
          <a:xfrm>
            <a:off x="-31750" y="-14605"/>
            <a:ext cx="12285345" cy="6894195"/>
          </a:xfrm>
          <a:prstGeom prst="rect">
            <a:avLst/>
          </a:prstGeom>
        </p:spPr>
      </p:pic>
      <p:pic>
        <p:nvPicPr>
          <p:cNvPr id="17" name="图片 16" descr="白底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5" y="283845"/>
            <a:ext cx="2581910" cy="424815"/>
          </a:xfrm>
          <a:prstGeom prst="rect">
            <a:avLst/>
          </a:prstGeom>
        </p:spPr>
      </p:pic>
      <p:pic>
        <p:nvPicPr>
          <p:cNvPr id="18" name="图片 17" descr="蓝色发光标题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410" y="2259330"/>
            <a:ext cx="7715885" cy="13157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49885" y="2835275"/>
            <a:ext cx="441261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4000" b="1" kern="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2.</a:t>
            </a:r>
            <a:r>
              <a:rPr lang="ja-JP" altLang="en-US" sz="4000" b="1" kern="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技術優位</a:t>
            </a:r>
          </a:p>
        </p:txBody>
      </p:sp>
      <p:pic>
        <p:nvPicPr>
          <p:cNvPr id="20" name="图片 19" descr="logo发光板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05" y="-14605"/>
            <a:ext cx="1188085" cy="11880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蓝色发光标题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-176530"/>
            <a:ext cx="5132705" cy="1000125"/>
          </a:xfrm>
          <a:prstGeom prst="rect">
            <a:avLst/>
          </a:prstGeom>
        </p:spPr>
      </p:pic>
      <p:pic>
        <p:nvPicPr>
          <p:cNvPr id="81" name="图片 80" descr="千库网_蓝色发光标题栏人名条姓名条边框_元素编号13407608"/>
          <p:cNvPicPr>
            <a:picLocks noChangeAspect="1"/>
          </p:cNvPicPr>
          <p:nvPr/>
        </p:nvPicPr>
        <p:blipFill>
          <a:blip r:embed="rId4"/>
          <a:srcRect t="39859" b="42150"/>
          <a:stretch>
            <a:fillRect/>
          </a:stretch>
        </p:blipFill>
        <p:spPr>
          <a:xfrm>
            <a:off x="-374650" y="929640"/>
            <a:ext cx="5532755" cy="89281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25170" y="1199515"/>
            <a:ext cx="39243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</a:rPr>
              <a:t>実施したプロジェクト</a:t>
            </a:r>
          </a:p>
        </p:txBody>
      </p:sp>
      <p:pic>
        <p:nvPicPr>
          <p:cNvPr id="24" name="图片 23" descr="千库网_蓝色发光标题栏人名条姓名条边框_元素编号13407608"/>
          <p:cNvPicPr>
            <a:picLocks noChangeAspect="1"/>
          </p:cNvPicPr>
          <p:nvPr/>
        </p:nvPicPr>
        <p:blipFill>
          <a:blip r:embed="rId4"/>
          <a:srcRect t="39859" b="42150"/>
          <a:stretch>
            <a:fillRect/>
          </a:stretch>
        </p:blipFill>
        <p:spPr>
          <a:xfrm>
            <a:off x="4222115" y="929640"/>
            <a:ext cx="7633335" cy="89281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672455" y="1199515"/>
            <a:ext cx="55784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S PGothic" panose="020B0600070205080204" charset="-128"/>
                <a:ea typeface="MS PGothic" panose="020B0600070205080204" charset="-128"/>
              </a:rPr>
              <a:t>科学とイノベーションを維持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627370" y="1764665"/>
            <a:ext cx="5337810" cy="674370"/>
            <a:chOff x="8862" y="2961"/>
            <a:chExt cx="8406" cy="1062"/>
          </a:xfrm>
        </p:grpSpPr>
        <p:sp>
          <p:nvSpPr>
            <p:cNvPr id="7" name="文本框 7"/>
            <p:cNvSpPr txBox="1"/>
            <p:nvPr/>
          </p:nvSpPr>
          <p:spPr>
            <a:xfrm>
              <a:off x="8862" y="3057"/>
              <a:ext cx="4203" cy="829"/>
            </a:xfrm>
            <a:prstGeom prst="rect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2700000" scaled="0"/>
            </a:gradFill>
          </p:spPr>
          <p:txBody>
            <a:bodyPr wrap="square" lIns="121917" tIns="60958" rIns="121917" bIns="60958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2400" b="1" dirty="0">
                  <a:solidFill>
                    <a:schemeClr val="bg1"/>
                  </a:solidFill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OLED</a:t>
              </a:r>
              <a:r>
                <a:rPr kumimoji="1" lang="zh-CN" altLang="en-US" sz="2400" b="1" dirty="0">
                  <a:solidFill>
                    <a:schemeClr val="bg1"/>
                  </a:solidFill>
                  <a:latin typeface="MS PGothic" panose="020B0600070205080204" charset="-128"/>
                  <a:ea typeface="MS PGothic" panose="020B0600070205080204" charset="-128"/>
                  <a:cs typeface="MS PGothic" panose="020B0600070205080204" charset="-128"/>
                </a:rPr>
                <a:t>知的財産権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13065" y="3044"/>
              <a:ext cx="4203" cy="83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13907" y="2961"/>
              <a:ext cx="2519" cy="1062"/>
            </a:xfrm>
            <a:prstGeom prst="rect">
              <a:avLst/>
            </a:prstGeom>
          </p:spPr>
          <p:txBody>
            <a:bodyPr wrap="square" lIns="121917" tIns="60958" rIns="121917" bIns="60958">
              <a:spAutoFit/>
            </a:bodyPr>
            <a:lstStyle/>
            <a:p>
              <a:pPr algn="ctr"/>
              <a:r>
                <a:rPr kumimoji="1" lang="en-US" altLang="zh-CN" sz="360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ang="5400000" scaled="0"/>
                  </a:gra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729</a:t>
              </a:r>
              <a:r>
                <a:rPr kumimoji="1" lang="ja-JP" altLang="en-US" sz="360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ang="5400000" scaled="0"/>
                  </a:gra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617845" y="4521200"/>
            <a:ext cx="5632450" cy="1733550"/>
            <a:chOff x="8846" y="5712"/>
            <a:chExt cx="8870" cy="2730"/>
          </a:xfrm>
        </p:grpSpPr>
        <p:grpSp>
          <p:nvGrpSpPr>
            <p:cNvPr id="3" name="组合 2"/>
            <p:cNvGrpSpPr/>
            <p:nvPr/>
          </p:nvGrpSpPr>
          <p:grpSpPr>
            <a:xfrm>
              <a:off x="8846" y="6197"/>
              <a:ext cx="4328" cy="2098"/>
              <a:chOff x="8846" y="6197"/>
              <a:chExt cx="4328" cy="2098"/>
            </a:xfrm>
          </p:grpSpPr>
          <p:sp>
            <p:nvSpPr>
              <p:cNvPr id="20" name="文本框 18"/>
              <p:cNvSpPr txBox="1"/>
              <p:nvPr/>
            </p:nvSpPr>
            <p:spPr>
              <a:xfrm>
                <a:off x="8846" y="6197"/>
                <a:ext cx="4218" cy="616"/>
              </a:xfrm>
              <a:prstGeom prst="rect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2700000" scaled="0"/>
              </a:gradFill>
            </p:spPr>
            <p:txBody>
              <a:bodyPr wrap="square" lIns="121917" tIns="60958" rIns="121917" bIns="60958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kumimoji="1" lang="zh-CN" altLang="en-US" sz="1600" b="1" dirty="0">
                    <a:solidFill>
                      <a:schemeClr val="bg1"/>
                    </a:solidFill>
                    <a:latin typeface="MS PGothic" panose="020B0600070205080204" charset="-128"/>
                    <a:ea typeface="MS PGothic" panose="020B0600070205080204" charset="-128"/>
                    <a:cs typeface="MS PGothic" panose="020B0600070205080204" charset="-128"/>
                  </a:rPr>
                  <a:t>過去3年間のR&amp;D投資額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8846" y="6815"/>
                <a:ext cx="4218" cy="143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8975" y="6942"/>
                <a:ext cx="4199" cy="1353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pPr algn="ctr"/>
                <a:r>
                  <a:rPr kumimoji="1" lang="en-US" altLang="zh-CN" sz="4800" b="1" dirty="0"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1.7</a:t>
                </a:r>
                <a:r>
                  <a:rPr kumimoji="1" lang="ja-JP" altLang="en-US" sz="4800" b="1" dirty="0"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億</a:t>
                </a:r>
              </a:p>
            </p:txBody>
          </p:sp>
        </p:grpSp>
        <p:graphicFrame>
          <p:nvGraphicFramePr>
            <p:cNvPr id="42" name="图表 41"/>
            <p:cNvGraphicFramePr/>
            <p:nvPr/>
          </p:nvGraphicFramePr>
          <p:xfrm>
            <a:off x="13216" y="5712"/>
            <a:ext cx="4500" cy="27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25" name="矩形 124"/>
          <p:cNvSpPr/>
          <p:nvPr/>
        </p:nvSpPr>
        <p:spPr>
          <a:xfrm>
            <a:off x="2164080" y="366395"/>
            <a:ext cx="54622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2.1  </a:t>
            </a:r>
            <a:r>
              <a:rPr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技術的な優位性</a:t>
            </a:r>
            <a:endParaRPr lang="zh-CN" sz="2000" b="1" kern="1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S PGothic" panose="020B0600070205080204" charset="-128"/>
              <a:ea typeface="MS PGothic" panose="020B0600070205080204" charset="-128"/>
              <a:cs typeface="MS PGothic" panose="020B0600070205080204" charset="-128"/>
              <a:sym typeface="+mn-ea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206375" y="1828165"/>
            <a:ext cx="5815965" cy="2859405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lvl="1">
              <a:lnSpc>
                <a:spcPct val="200000"/>
              </a:lnSpc>
              <a:buFont typeface="Wingdings" panose="05000000000000000000"/>
              <a:buChar char="p"/>
            </a:pPr>
            <a:r>
              <a:rPr lang="zh-CN" altLang="en-US" sz="2000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国家レベルの主要プロジェクト：20件以上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</a:p>
          <a:p>
            <a:pPr indent="0">
              <a:lnSpc>
                <a:spcPct val="200000"/>
              </a:lnSpc>
              <a:buFont typeface="Wingdings" panose="05000000000000000000"/>
              <a:buNone/>
            </a:pPr>
            <a:r>
              <a: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 </a:t>
            </a:r>
            <a:r>
              <a: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微软雅黑" panose="020B0503020204020204" charset="-122"/>
                <a:sym typeface="+mn-ea"/>
              </a:rPr>
              <a:t>中国科学技術部の重点特別プロジェクト</a:t>
            </a:r>
          </a:p>
          <a:p>
            <a:pPr marL="0" lvl="1">
              <a:lnSpc>
                <a:spcPct val="200000"/>
              </a:lnSpc>
            </a:pPr>
            <a:r>
              <a: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 </a:t>
            </a:r>
            <a:r>
              <a: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国家発展改革委員会 工業・情報化部 電子情報化プロジェクト</a:t>
            </a:r>
          </a:p>
          <a:p>
            <a:pPr marL="0" lvl="1">
              <a:lnSpc>
                <a:spcPct val="200000"/>
              </a:lnSpc>
            </a:pPr>
            <a:r>
              <a: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charset="-128"/>
                <a:ea typeface="MS PGothic" panose="020B0600070205080204" charset="-128"/>
                <a:cs typeface="MS PGothic" panose="020B0600070205080204" charset="-128"/>
                <a:sym typeface="+mn-ea"/>
              </a:rPr>
              <a:t> 工業情報化部（MIIT） 高品質開発 "産業の強力基盤"</a:t>
            </a:r>
            <a:endParaRPr lang="en-US" altLang="zh-CN" sz="1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1">
              <a:lnSpc>
                <a:spcPct val="150000"/>
              </a:lnSpc>
            </a:pP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/>
              <a:buChar char="p"/>
            </a:pPr>
            <a:endParaRPr lang="zh-CN" altLang="en-US" sz="16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5617845" y="4418330"/>
            <a:ext cx="6665595" cy="17780"/>
          </a:xfrm>
          <a:prstGeom prst="line">
            <a:avLst/>
          </a:prstGeom>
          <a:ln w="19050"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  <a:gs pos="87000">
                  <a:schemeClr val="bg1"/>
                </a:gs>
              </a:gsLst>
              <a:lin ang="900000" scaled="0"/>
            </a:gra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5627370" y="2392045"/>
          <a:ext cx="533781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zh-CN">
                          <a:latin typeface="MS PGothic" panose="020B0600070205080204" charset="-128"/>
                          <a:ea typeface="MS PGothic" panose="020B0600070205080204" charset="-128"/>
                        </a:rPr>
                        <a:t>特許分類状況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有機</a:t>
                      </a:r>
                      <a:r>
                        <a:rPr lang="en-US" altLang="zh-CN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EL</a:t>
                      </a:r>
                      <a:r>
                        <a:rPr lang="zh-CN" altLang="en-US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材料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576</a:t>
                      </a:r>
                      <a:r>
                        <a:rPr lang="ja-JP" altLang="en-US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zh-CN" sz="1600" b="1">
                          <a:latin typeface="MS PGothic" panose="020B0600070205080204" charset="-128"/>
                          <a:ea typeface="MS PGothic" panose="020B0600070205080204" charset="-128"/>
                        </a:rPr>
                        <a:t>封止</a:t>
                      </a:r>
                      <a:r>
                        <a:rPr lang="zh-CN" altLang="en-US" sz="1600" b="1">
                          <a:latin typeface="MS PGothic" panose="020B0600070205080204" charset="-128"/>
                          <a:ea typeface="MS PGothic" panose="020B0600070205080204" charset="-128"/>
                        </a:rPr>
                        <a:t>材料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25</a:t>
                      </a:r>
                      <a:r>
                        <a:rPr lang="ja-JP" altLang="en-US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件</a:t>
                      </a:r>
                      <a:endParaRPr lang="zh-CN" altLang="en-US" sz="1600" b="1">
                        <a:latin typeface="MS PGothic" panose="020B0600070205080204" charset="-128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zh-CN" sz="1600" b="1">
                          <a:latin typeface="MS PGothic" panose="020B0600070205080204" charset="-128"/>
                          <a:ea typeface="MS PGothic" panose="020B0600070205080204" charset="-128"/>
                        </a:rPr>
                        <a:t>蒸着ソース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56</a:t>
                      </a:r>
                      <a:r>
                        <a:rPr lang="ja-JP" altLang="en-US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件</a:t>
                      </a:r>
                      <a:endParaRPr lang="zh-CN" altLang="en-US" sz="1600" b="1">
                        <a:latin typeface="MS PGothic" panose="020B0600070205080204" charset="-128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zh-CN" sz="1600" b="1">
                          <a:latin typeface="MS PGothic" panose="020B0600070205080204" charset="-128"/>
                          <a:ea typeface="MS PGothic" panose="020B0600070205080204" charset="-128"/>
                        </a:rPr>
                        <a:t>その他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</a:rPr>
                        <a:t>72</a:t>
                      </a:r>
                      <a:r>
                        <a:rPr lang="ja-JP" altLang="en-US" sz="1600" b="1">
                          <a:latin typeface="MS PGothic" panose="020B0600070205080204" charset="-128"/>
                          <a:ea typeface="MS PGothic" panose="020B0600070205080204" charset="-128"/>
                          <a:cs typeface="MS PGothic" panose="020B0600070205080204" charset="-128"/>
                          <a:sym typeface="+mn-ea"/>
                        </a:rPr>
                        <a:t>件</a:t>
                      </a:r>
                      <a:endParaRPr lang="zh-CN" altLang="en-US" sz="1600" b="1">
                        <a:latin typeface="MS PGothic" panose="020B0600070205080204" charset="-128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930c340-ec85-4ebb-a836-c3ab38ff56a4"/>
  <p:tag name="COMMONDATA" val="eyJoZGlkIjoiNTA4ZGQwYjJiNGYzNWRmMjY4NDZmZGVjNGI1ZmZhYT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bfe7f5f-241a-4574-b0d3-ad498ac7a7b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97,&quot;width&quot;:222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cdad605-c65d-4d6f-93d0-8f60d1009a04}"/>
  <p:tag name="TABLE_ENDDRAG_ORIGIN_RECT" val="458*86"/>
  <p:tag name="TABLE_ENDDRAG_RECT" val="82*407*458*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ab20042-d189-4096-b31a-ad8f8f93db39}"/>
  <p:tag name="TABLE_ENDDRAG_ORIGIN_RECT" val="490*68"/>
  <p:tag name="TABLE_ENDDRAG_RECT" val="532*398*490*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860,&quot;width&quot;:459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5969</TotalTime>
  <Words>637</Words>
  <Application>Microsoft Office PowerPoint</Application>
  <PresentationFormat>宽屏</PresentationFormat>
  <Paragraphs>129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微软雅黑</vt:lpstr>
      <vt:lpstr>MS PGothic</vt:lpstr>
      <vt:lpstr>黑体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ww</dc:creator>
  <cp:lastModifiedBy>張 鵬</cp:lastModifiedBy>
  <cp:revision>108</cp:revision>
  <dcterms:created xsi:type="dcterms:W3CDTF">2022-03-23T06:23:00Z</dcterms:created>
  <dcterms:modified xsi:type="dcterms:W3CDTF">2023-02-06T00:25:52Z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RubyTemplateID">
    <vt:lpwstr>2</vt:lpwstr>
  </property>
  <property fmtid="{D5CDD505-2E9C-101B-9397-08002B2CF9AE}" pid="4" name="ICV">
    <vt:lpwstr>08D86275CA8043DCAF9FFDC3B6E2280C</vt:lpwstr>
  </property>
</Properties>
</file>